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72" r:id="rId7"/>
    <p:sldId id="261" r:id="rId8"/>
    <p:sldId id="264" r:id="rId9"/>
    <p:sldId id="265" r:id="rId10"/>
    <p:sldId id="269" r:id="rId11"/>
    <p:sldId id="282" r:id="rId12"/>
    <p:sldId id="273" r:id="rId13"/>
    <p:sldId id="274" r:id="rId14"/>
    <p:sldId id="275" r:id="rId15"/>
    <p:sldId id="276" r:id="rId16"/>
    <p:sldId id="277" r:id="rId17"/>
    <p:sldId id="270" r:id="rId18"/>
    <p:sldId id="278" r:id="rId19"/>
    <p:sldId id="279" r:id="rId20"/>
    <p:sldId id="280" r:id="rId21"/>
    <p:sldId id="281" r:id="rId22"/>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734" y="-12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7FD954-703C-45A2-BB0F-A3C100F3919D}" type="doc">
      <dgm:prSet loTypeId="urn:microsoft.com/office/officeart/2005/8/layout/cycle1" loCatId="cycle" qsTypeId="urn:microsoft.com/office/officeart/2005/8/quickstyle/simple1" qsCatId="simple" csTypeId="urn:microsoft.com/office/officeart/2005/8/colors/accent1_2" csCatId="accent1"/>
      <dgm:spPr/>
    </dgm:pt>
    <dgm:pt modelId="{39961714-AB2A-4811-A6B1-D9152351EF2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rPr>
            <a:t>Personas con discapacidad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rPr>
            <a:t>No son percibidas como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rPr>
            <a:t>Parte de la comunidad: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rPr>
            <a:t>No provee bienes, derechos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rPr>
            <a:t>Y servicios</a:t>
          </a:r>
          <a:endPar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endParaRPr>
        </a:p>
      </dgm:t>
    </dgm:pt>
    <dgm:pt modelId="{0FF35090-1351-4607-BEB3-F52EDA575CE3}" type="parTrans" cxnId="{76E28F5E-E7D6-4C8E-AD35-213B876625FF}">
      <dgm:prSet/>
      <dgm:spPr/>
    </dgm:pt>
    <dgm:pt modelId="{8DAB1AE0-8B81-4980-A633-DFDD277875D2}" type="sibTrans" cxnId="{76E28F5E-E7D6-4C8E-AD35-213B876625FF}">
      <dgm:prSet/>
      <dgm:spPr/>
    </dgm:pt>
    <dgm:pt modelId="{1C1BBDC8-7C43-420F-BBBC-8C406296C1B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rPr>
            <a:t>Sin acceso a bienes,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rPr>
            <a:t>Derechos, y servicios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rPr>
            <a:t>No  hay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rPr>
            <a:t>Inclusión</a:t>
          </a:r>
          <a:r>
            <a:rPr kumimoji="0" lang="en-US" altLang="en-US"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 </a:t>
          </a:r>
          <a:endParaRPr kumimoji="0" lang="en-US" altLang="en-US"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endParaRPr>
        </a:p>
      </dgm:t>
    </dgm:pt>
    <dgm:pt modelId="{32168AC0-6F63-45D2-94AE-E4BA49F311E0}" type="parTrans" cxnId="{5A3F5B33-69D3-4F16-8E77-44CFAD43D6CA}">
      <dgm:prSet/>
      <dgm:spPr/>
    </dgm:pt>
    <dgm:pt modelId="{7566E33D-7C33-49A8-BAD2-E718A7415077}" type="sibTrans" cxnId="{5A3F5B33-69D3-4F16-8E77-44CFAD43D6CA}">
      <dgm:prSet/>
      <dgm:spPr/>
    </dgm:pt>
    <dgm:pt modelId="{471248DA-9ED2-4A31-BAFE-7308D042DAA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rPr>
            <a:t>Discriminación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rPr>
            <a: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rPr>
            <a:t>Exclusión continúan</a:t>
          </a:r>
          <a:r>
            <a:rPr kumimoji="0" lang="en-US" altLang="en-US"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 </a:t>
          </a:r>
          <a:endParaRPr kumimoji="0" lang="en-US" altLang="en-US"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endParaRPr>
        </a:p>
      </dgm:t>
    </dgm:pt>
    <dgm:pt modelId="{64A9FE79-B961-4D89-AF16-4FA2B86C7C7C}" type="parTrans" cxnId="{AD34216F-70CF-4311-9212-F940A958E0EA}">
      <dgm:prSet/>
      <dgm:spPr/>
    </dgm:pt>
    <dgm:pt modelId="{A20F8134-7B7F-443B-8956-AD5C1CAE764D}" type="sibTrans" cxnId="{AD34216F-70CF-4311-9212-F940A958E0EA}">
      <dgm:prSet/>
      <dgm:spPr/>
    </dgm:pt>
    <dgm:pt modelId="{C26400FA-3DDB-4CB7-8770-0BA9AA87CB0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rPr>
            <a:t>Personas con discapacidad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rPr>
            <a:t>‘invisibles’ son mantenidas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rPr>
            <a:t>En secreto dentro de la casa</a:t>
          </a:r>
          <a:endParaRPr kumimoji="0" lang="en-US" altLang="en-US" b="1" i="0" u="none" strike="noStrike" cap="none" normalizeH="0" baseline="0" smtClean="0">
            <a:ln>
              <a:noFill/>
            </a:ln>
            <a:solidFill>
              <a:schemeClr val="hlink"/>
            </a:solidFill>
            <a:effectLst/>
            <a:latin typeface="Arial" pitchFamily="34" charset="0"/>
            <a:ea typeface="ＭＳ Ｐゴシック" pitchFamily="34" charset="-128"/>
            <a:cs typeface="Arial" pitchFamily="34" charset="0"/>
          </a:endParaRPr>
        </a:p>
      </dgm:t>
    </dgm:pt>
    <dgm:pt modelId="{7465DD8F-13D5-41BC-BDEB-7670837668BD}" type="parTrans" cxnId="{858DE66F-E1C8-4293-AE67-BA85645BCF19}">
      <dgm:prSet/>
      <dgm:spPr/>
    </dgm:pt>
    <dgm:pt modelId="{45C1F888-C09C-409A-85FB-E652F6B33482}" type="sibTrans" cxnId="{858DE66F-E1C8-4293-AE67-BA85645BCF19}">
      <dgm:prSet/>
      <dgm:spPr/>
    </dgm:pt>
    <dgm:pt modelId="{90D3DECA-FB51-4E4D-8414-5715459FD7FF}" type="pres">
      <dgm:prSet presAssocID="{267FD954-703C-45A2-BB0F-A3C100F3919D}" presName="cycle" presStyleCnt="0">
        <dgm:presLayoutVars>
          <dgm:dir/>
          <dgm:resizeHandles val="exact"/>
        </dgm:presLayoutVars>
      </dgm:prSet>
      <dgm:spPr/>
    </dgm:pt>
    <dgm:pt modelId="{FC3CDDB9-4D3B-49A9-895B-40814B9F6304}" type="pres">
      <dgm:prSet presAssocID="{39961714-AB2A-4811-A6B1-D9152351EF26}" presName="dummy" presStyleCnt="0"/>
      <dgm:spPr/>
    </dgm:pt>
    <dgm:pt modelId="{FD9EE6C6-CAA9-4FDE-B2D4-7EF2F907CC7F}" type="pres">
      <dgm:prSet presAssocID="{39961714-AB2A-4811-A6B1-D9152351EF26}" presName="node" presStyleLbl="revTx" presStyleIdx="0" presStyleCnt="4">
        <dgm:presLayoutVars>
          <dgm:bulletEnabled val="1"/>
        </dgm:presLayoutVars>
      </dgm:prSet>
      <dgm:spPr/>
    </dgm:pt>
    <dgm:pt modelId="{EF235F3C-DDE9-45E1-A48D-8C2C0CB4F05E}" type="pres">
      <dgm:prSet presAssocID="{8DAB1AE0-8B81-4980-A633-DFDD277875D2}" presName="sibTrans" presStyleLbl="node1" presStyleIdx="0" presStyleCnt="4"/>
      <dgm:spPr/>
    </dgm:pt>
    <dgm:pt modelId="{FC70BAF4-229A-4C98-AC98-8C156C3B2543}" type="pres">
      <dgm:prSet presAssocID="{1C1BBDC8-7C43-420F-BBBC-8C406296C1B2}" presName="dummy" presStyleCnt="0"/>
      <dgm:spPr/>
    </dgm:pt>
    <dgm:pt modelId="{54B4BC9E-37F3-47C1-8FCF-21D9E2D5E983}" type="pres">
      <dgm:prSet presAssocID="{1C1BBDC8-7C43-420F-BBBC-8C406296C1B2}" presName="node" presStyleLbl="revTx" presStyleIdx="1" presStyleCnt="4">
        <dgm:presLayoutVars>
          <dgm:bulletEnabled val="1"/>
        </dgm:presLayoutVars>
      </dgm:prSet>
      <dgm:spPr/>
    </dgm:pt>
    <dgm:pt modelId="{10E228A8-2DAB-442B-8CD2-64495952860F}" type="pres">
      <dgm:prSet presAssocID="{7566E33D-7C33-49A8-BAD2-E718A7415077}" presName="sibTrans" presStyleLbl="node1" presStyleIdx="1" presStyleCnt="4"/>
      <dgm:spPr/>
    </dgm:pt>
    <dgm:pt modelId="{A845A0B4-BD1C-4FAC-A245-7C54E9A96C4B}" type="pres">
      <dgm:prSet presAssocID="{471248DA-9ED2-4A31-BAFE-7308D042DAAF}" presName="dummy" presStyleCnt="0"/>
      <dgm:spPr/>
    </dgm:pt>
    <dgm:pt modelId="{8AE80445-B5FF-4F4A-9645-30201DD94CB1}" type="pres">
      <dgm:prSet presAssocID="{471248DA-9ED2-4A31-BAFE-7308D042DAAF}" presName="node" presStyleLbl="revTx" presStyleIdx="2" presStyleCnt="4">
        <dgm:presLayoutVars>
          <dgm:bulletEnabled val="1"/>
        </dgm:presLayoutVars>
      </dgm:prSet>
      <dgm:spPr/>
    </dgm:pt>
    <dgm:pt modelId="{9981301B-C4E5-4928-9045-1B136957C41D}" type="pres">
      <dgm:prSet presAssocID="{A20F8134-7B7F-443B-8956-AD5C1CAE764D}" presName="sibTrans" presStyleLbl="node1" presStyleIdx="2" presStyleCnt="4"/>
      <dgm:spPr/>
    </dgm:pt>
    <dgm:pt modelId="{740CE03F-D442-4727-A961-A73BAFA6E510}" type="pres">
      <dgm:prSet presAssocID="{C26400FA-3DDB-4CB7-8770-0BA9AA87CB03}" presName="dummy" presStyleCnt="0"/>
      <dgm:spPr/>
    </dgm:pt>
    <dgm:pt modelId="{BFA5B361-A392-4850-95FF-660F0C8AB832}" type="pres">
      <dgm:prSet presAssocID="{C26400FA-3DDB-4CB7-8770-0BA9AA87CB03}" presName="node" presStyleLbl="revTx" presStyleIdx="3" presStyleCnt="4">
        <dgm:presLayoutVars>
          <dgm:bulletEnabled val="1"/>
        </dgm:presLayoutVars>
      </dgm:prSet>
      <dgm:spPr/>
    </dgm:pt>
    <dgm:pt modelId="{CB9A8CFF-F0DA-4AE2-B1E1-913C704CC3C3}" type="pres">
      <dgm:prSet presAssocID="{45C1F888-C09C-409A-85FB-E652F6B33482}" presName="sibTrans" presStyleLbl="node1" presStyleIdx="3" presStyleCnt="4"/>
      <dgm:spPr/>
    </dgm:pt>
  </dgm:ptLst>
  <dgm:cxnLst>
    <dgm:cxn modelId="{8CA46392-0B7E-4FA9-B364-067107BE8BA6}" type="presOf" srcId="{8DAB1AE0-8B81-4980-A633-DFDD277875D2}" destId="{EF235F3C-DDE9-45E1-A48D-8C2C0CB4F05E}" srcOrd="0" destOrd="0" presId="urn:microsoft.com/office/officeart/2005/8/layout/cycle1"/>
    <dgm:cxn modelId="{6775D283-B394-406F-B5DE-A6CA965CA64D}" type="presOf" srcId="{267FD954-703C-45A2-BB0F-A3C100F3919D}" destId="{90D3DECA-FB51-4E4D-8414-5715459FD7FF}" srcOrd="0" destOrd="0" presId="urn:microsoft.com/office/officeart/2005/8/layout/cycle1"/>
    <dgm:cxn modelId="{5A3F5B33-69D3-4F16-8E77-44CFAD43D6CA}" srcId="{267FD954-703C-45A2-BB0F-A3C100F3919D}" destId="{1C1BBDC8-7C43-420F-BBBC-8C406296C1B2}" srcOrd="1" destOrd="0" parTransId="{32168AC0-6F63-45D2-94AE-E4BA49F311E0}" sibTransId="{7566E33D-7C33-49A8-BAD2-E718A7415077}"/>
    <dgm:cxn modelId="{858DE66F-E1C8-4293-AE67-BA85645BCF19}" srcId="{267FD954-703C-45A2-BB0F-A3C100F3919D}" destId="{C26400FA-3DDB-4CB7-8770-0BA9AA87CB03}" srcOrd="3" destOrd="0" parTransId="{7465DD8F-13D5-41BC-BDEB-7670837668BD}" sibTransId="{45C1F888-C09C-409A-85FB-E652F6B33482}"/>
    <dgm:cxn modelId="{86A18D28-85F5-4AEE-BD91-3CDF7A75EF6C}" type="presOf" srcId="{45C1F888-C09C-409A-85FB-E652F6B33482}" destId="{CB9A8CFF-F0DA-4AE2-B1E1-913C704CC3C3}" srcOrd="0" destOrd="0" presId="urn:microsoft.com/office/officeart/2005/8/layout/cycle1"/>
    <dgm:cxn modelId="{774AD2C4-97F0-45B2-A7B5-3992157E6522}" type="presOf" srcId="{C26400FA-3DDB-4CB7-8770-0BA9AA87CB03}" destId="{BFA5B361-A392-4850-95FF-660F0C8AB832}" srcOrd="0" destOrd="0" presId="urn:microsoft.com/office/officeart/2005/8/layout/cycle1"/>
    <dgm:cxn modelId="{76E28F5E-E7D6-4C8E-AD35-213B876625FF}" srcId="{267FD954-703C-45A2-BB0F-A3C100F3919D}" destId="{39961714-AB2A-4811-A6B1-D9152351EF26}" srcOrd="0" destOrd="0" parTransId="{0FF35090-1351-4607-BEB3-F52EDA575CE3}" sibTransId="{8DAB1AE0-8B81-4980-A633-DFDD277875D2}"/>
    <dgm:cxn modelId="{AD34216F-70CF-4311-9212-F940A958E0EA}" srcId="{267FD954-703C-45A2-BB0F-A3C100F3919D}" destId="{471248DA-9ED2-4A31-BAFE-7308D042DAAF}" srcOrd="2" destOrd="0" parTransId="{64A9FE79-B961-4D89-AF16-4FA2B86C7C7C}" sibTransId="{A20F8134-7B7F-443B-8956-AD5C1CAE764D}"/>
    <dgm:cxn modelId="{4B475760-DF8C-4C7E-AEF9-D019BE776E52}" type="presOf" srcId="{39961714-AB2A-4811-A6B1-D9152351EF26}" destId="{FD9EE6C6-CAA9-4FDE-B2D4-7EF2F907CC7F}" srcOrd="0" destOrd="0" presId="urn:microsoft.com/office/officeart/2005/8/layout/cycle1"/>
    <dgm:cxn modelId="{A0C00730-D470-4942-A8C6-7C6F4AAA3F05}" type="presOf" srcId="{7566E33D-7C33-49A8-BAD2-E718A7415077}" destId="{10E228A8-2DAB-442B-8CD2-64495952860F}" srcOrd="0" destOrd="0" presId="urn:microsoft.com/office/officeart/2005/8/layout/cycle1"/>
    <dgm:cxn modelId="{FFB33CC2-ECFA-4FB9-8040-1001CA115CAC}" type="presOf" srcId="{1C1BBDC8-7C43-420F-BBBC-8C406296C1B2}" destId="{54B4BC9E-37F3-47C1-8FCF-21D9E2D5E983}" srcOrd="0" destOrd="0" presId="urn:microsoft.com/office/officeart/2005/8/layout/cycle1"/>
    <dgm:cxn modelId="{057B497A-1D36-4EE8-B5D3-548815171A35}" type="presOf" srcId="{A20F8134-7B7F-443B-8956-AD5C1CAE764D}" destId="{9981301B-C4E5-4928-9045-1B136957C41D}" srcOrd="0" destOrd="0" presId="urn:microsoft.com/office/officeart/2005/8/layout/cycle1"/>
    <dgm:cxn modelId="{BCE523E3-68F6-4CDC-9964-597D5730E1B3}" type="presOf" srcId="{471248DA-9ED2-4A31-BAFE-7308D042DAAF}" destId="{8AE80445-B5FF-4F4A-9645-30201DD94CB1}" srcOrd="0" destOrd="0" presId="urn:microsoft.com/office/officeart/2005/8/layout/cycle1"/>
    <dgm:cxn modelId="{EA6D1C7E-9AC6-4DC5-8F12-7CB20A896785}" type="presParOf" srcId="{90D3DECA-FB51-4E4D-8414-5715459FD7FF}" destId="{FC3CDDB9-4D3B-49A9-895B-40814B9F6304}" srcOrd="0" destOrd="0" presId="urn:microsoft.com/office/officeart/2005/8/layout/cycle1"/>
    <dgm:cxn modelId="{4751001E-EA48-48A2-8F4A-0C56E56BC42F}" type="presParOf" srcId="{90D3DECA-FB51-4E4D-8414-5715459FD7FF}" destId="{FD9EE6C6-CAA9-4FDE-B2D4-7EF2F907CC7F}" srcOrd="1" destOrd="0" presId="urn:microsoft.com/office/officeart/2005/8/layout/cycle1"/>
    <dgm:cxn modelId="{28E2AFF3-A1D6-4094-93BD-3D7850200140}" type="presParOf" srcId="{90D3DECA-FB51-4E4D-8414-5715459FD7FF}" destId="{EF235F3C-DDE9-45E1-A48D-8C2C0CB4F05E}" srcOrd="2" destOrd="0" presId="urn:microsoft.com/office/officeart/2005/8/layout/cycle1"/>
    <dgm:cxn modelId="{C6341BE7-EC36-46C9-8DE0-8509CC04E4DD}" type="presParOf" srcId="{90D3DECA-FB51-4E4D-8414-5715459FD7FF}" destId="{FC70BAF4-229A-4C98-AC98-8C156C3B2543}" srcOrd="3" destOrd="0" presId="urn:microsoft.com/office/officeart/2005/8/layout/cycle1"/>
    <dgm:cxn modelId="{42A93FF0-6E2F-4937-815B-EA0673002EC6}" type="presParOf" srcId="{90D3DECA-FB51-4E4D-8414-5715459FD7FF}" destId="{54B4BC9E-37F3-47C1-8FCF-21D9E2D5E983}" srcOrd="4" destOrd="0" presId="urn:microsoft.com/office/officeart/2005/8/layout/cycle1"/>
    <dgm:cxn modelId="{A51E13B4-5A1F-4D73-835E-1024F6B6256D}" type="presParOf" srcId="{90D3DECA-FB51-4E4D-8414-5715459FD7FF}" destId="{10E228A8-2DAB-442B-8CD2-64495952860F}" srcOrd="5" destOrd="0" presId="urn:microsoft.com/office/officeart/2005/8/layout/cycle1"/>
    <dgm:cxn modelId="{D70652C9-B2C8-436E-B21B-439207AA90D2}" type="presParOf" srcId="{90D3DECA-FB51-4E4D-8414-5715459FD7FF}" destId="{A845A0B4-BD1C-4FAC-A245-7C54E9A96C4B}" srcOrd="6" destOrd="0" presId="urn:microsoft.com/office/officeart/2005/8/layout/cycle1"/>
    <dgm:cxn modelId="{447BE083-BFFE-471A-8B84-45D8D2DF05CE}" type="presParOf" srcId="{90D3DECA-FB51-4E4D-8414-5715459FD7FF}" destId="{8AE80445-B5FF-4F4A-9645-30201DD94CB1}" srcOrd="7" destOrd="0" presId="urn:microsoft.com/office/officeart/2005/8/layout/cycle1"/>
    <dgm:cxn modelId="{01F23E97-D4F8-47DF-961C-19F3F07B8547}" type="presParOf" srcId="{90D3DECA-FB51-4E4D-8414-5715459FD7FF}" destId="{9981301B-C4E5-4928-9045-1B136957C41D}" srcOrd="8" destOrd="0" presId="urn:microsoft.com/office/officeart/2005/8/layout/cycle1"/>
    <dgm:cxn modelId="{A60BE9B4-C90E-43A4-9700-2F8FABBE3D5C}" type="presParOf" srcId="{90D3DECA-FB51-4E4D-8414-5715459FD7FF}" destId="{740CE03F-D442-4727-A961-A73BAFA6E510}" srcOrd="9" destOrd="0" presId="urn:microsoft.com/office/officeart/2005/8/layout/cycle1"/>
    <dgm:cxn modelId="{A3C8085C-4819-4DAA-82B9-BCA250FA263F}" type="presParOf" srcId="{90D3DECA-FB51-4E4D-8414-5715459FD7FF}" destId="{BFA5B361-A392-4850-95FF-660F0C8AB832}" srcOrd="10" destOrd="0" presId="urn:microsoft.com/office/officeart/2005/8/layout/cycle1"/>
    <dgm:cxn modelId="{CF724545-75CA-4277-8732-680663D5B2D8}" type="presParOf" srcId="{90D3DECA-FB51-4E4D-8414-5715459FD7FF}" destId="{CB9A8CFF-F0DA-4AE2-B1E1-913C704CC3C3}" srcOrd="11"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0528D121-20B5-4AA0-8FAB-7C1C68CC8A53}" type="datetimeFigureOut">
              <a:rPr lang="es-MX"/>
              <a:pPr>
                <a:defRPr/>
              </a:pPr>
              <a:t>17/09/2014</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33FAEBC6-46DD-4E90-95A8-B22D0AE24ABD}" type="slidenum">
              <a:rPr lang="es-MX"/>
              <a:pPr>
                <a:defRPr/>
              </a:pPr>
              <a:t>‹#›</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CA9EEBD1-19C5-4BA4-A991-DF58BE30B072}" type="datetimeFigureOut">
              <a:rPr lang="es-MX"/>
              <a:pPr>
                <a:defRPr/>
              </a:pPr>
              <a:t>17/09/2014</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67F16D83-1932-4AD7-BAEB-7F6813835C44}" type="slidenum">
              <a:rPr lang="es-MX"/>
              <a:pPr>
                <a:defRPr/>
              </a:pPr>
              <a:t>‹#›</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24B86D9A-0F1C-4B14-9318-107098A101F4}" type="datetimeFigureOut">
              <a:rPr lang="es-MX"/>
              <a:pPr>
                <a:defRPr/>
              </a:pPr>
              <a:t>17/09/2014</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01B8F932-1A98-4920-8C96-A50BA7FCF2F7}" type="slidenum">
              <a:rPr lang="es-MX"/>
              <a:pPr>
                <a:defRPr/>
              </a:pPr>
              <a:t>‹#›</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FB6953E4-1807-4D4A-B8A3-EDD28F1DFA70}" type="datetimeFigureOut">
              <a:rPr lang="es-MX"/>
              <a:pPr>
                <a:defRPr/>
              </a:pPr>
              <a:t>17/09/2014</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A9E89B6A-963F-4A3F-9300-C21120258872}" type="slidenum">
              <a:rPr lang="es-MX"/>
              <a:pPr>
                <a:defRPr/>
              </a:pPr>
              <a:t>‹#›</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954C2F31-0FFC-43F7-AAB6-806ADA8C0356}" type="datetimeFigureOut">
              <a:rPr lang="es-MX"/>
              <a:pPr>
                <a:defRPr/>
              </a:pPr>
              <a:t>17/09/2014</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BA537AC4-B549-4A28-874E-EA7301321B06}" type="slidenum">
              <a:rPr lang="es-MX"/>
              <a:pPr>
                <a:defRPr/>
              </a:pPr>
              <a:t>‹#›</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12713B3A-404B-4A8E-A685-205A4E95DFCD}" type="datetimeFigureOut">
              <a:rPr lang="es-MX"/>
              <a:pPr>
                <a:defRPr/>
              </a:pPr>
              <a:t>17/09/2014</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4CE3E73C-E5C6-41B2-ABF5-BA4463A30627}" type="slidenum">
              <a:rPr lang="es-MX"/>
              <a:pPr>
                <a:defRPr/>
              </a:pPr>
              <a:t>‹#›</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05B70508-1241-4B53-B143-90E8294C9DC5}" type="datetimeFigureOut">
              <a:rPr lang="es-MX"/>
              <a:pPr>
                <a:defRPr/>
              </a:pPr>
              <a:t>17/09/2014</a:t>
            </a:fld>
            <a:endParaRPr lang="es-MX"/>
          </a:p>
        </p:txBody>
      </p:sp>
      <p:sp>
        <p:nvSpPr>
          <p:cNvPr id="8" name="4 Marcador de pie de página"/>
          <p:cNvSpPr>
            <a:spLocks noGrp="1"/>
          </p:cNvSpPr>
          <p:nvPr>
            <p:ph type="ftr" sz="quarter" idx="11"/>
          </p:nvPr>
        </p:nvSpPr>
        <p:spPr/>
        <p:txBody>
          <a:bodyPr/>
          <a:lstStyle>
            <a:lvl1pPr>
              <a:defRPr/>
            </a:lvl1pPr>
          </a:lstStyle>
          <a:p>
            <a:pPr>
              <a:defRPr/>
            </a:pPr>
            <a:endParaRPr lang="es-MX"/>
          </a:p>
        </p:txBody>
      </p:sp>
      <p:sp>
        <p:nvSpPr>
          <p:cNvPr id="9" name="5 Marcador de número de diapositiva"/>
          <p:cNvSpPr>
            <a:spLocks noGrp="1"/>
          </p:cNvSpPr>
          <p:nvPr>
            <p:ph type="sldNum" sz="quarter" idx="12"/>
          </p:nvPr>
        </p:nvSpPr>
        <p:spPr/>
        <p:txBody>
          <a:bodyPr/>
          <a:lstStyle>
            <a:lvl1pPr>
              <a:defRPr/>
            </a:lvl1pPr>
          </a:lstStyle>
          <a:p>
            <a:pPr>
              <a:defRPr/>
            </a:pPr>
            <a:fld id="{A1B38A5B-97B3-43AA-BCD4-48BF1D60AAF0}" type="slidenum">
              <a:rPr lang="es-MX"/>
              <a:pPr>
                <a:defRPr/>
              </a:pPr>
              <a:t>‹#›</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418581A4-10BA-4840-998D-D58A3EC67D44}" type="datetimeFigureOut">
              <a:rPr lang="es-MX"/>
              <a:pPr>
                <a:defRPr/>
              </a:pPr>
              <a:t>17/09/2014</a:t>
            </a:fld>
            <a:endParaRPr lang="es-MX"/>
          </a:p>
        </p:txBody>
      </p:sp>
      <p:sp>
        <p:nvSpPr>
          <p:cNvPr id="4" name="4 Marcador de pie de página"/>
          <p:cNvSpPr>
            <a:spLocks noGrp="1"/>
          </p:cNvSpPr>
          <p:nvPr>
            <p:ph type="ftr" sz="quarter" idx="11"/>
          </p:nvPr>
        </p:nvSpPr>
        <p:spPr/>
        <p:txBody>
          <a:bodyPr/>
          <a:lstStyle>
            <a:lvl1pPr>
              <a:defRPr/>
            </a:lvl1pPr>
          </a:lstStyle>
          <a:p>
            <a:pPr>
              <a:defRPr/>
            </a:pPr>
            <a:endParaRPr lang="es-MX"/>
          </a:p>
        </p:txBody>
      </p:sp>
      <p:sp>
        <p:nvSpPr>
          <p:cNvPr id="5" name="5 Marcador de número de diapositiva"/>
          <p:cNvSpPr>
            <a:spLocks noGrp="1"/>
          </p:cNvSpPr>
          <p:nvPr>
            <p:ph type="sldNum" sz="quarter" idx="12"/>
          </p:nvPr>
        </p:nvSpPr>
        <p:spPr/>
        <p:txBody>
          <a:bodyPr/>
          <a:lstStyle>
            <a:lvl1pPr>
              <a:defRPr/>
            </a:lvl1pPr>
          </a:lstStyle>
          <a:p>
            <a:pPr>
              <a:defRPr/>
            </a:pPr>
            <a:fld id="{9B5A037F-85B4-4397-964D-7CF9131C32AE}" type="slidenum">
              <a:rPr lang="es-MX"/>
              <a:pPr>
                <a:defRPr/>
              </a:pPr>
              <a:t>‹#›</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6570FDBD-CE67-4142-9843-B6F4DA69227D}" type="datetimeFigureOut">
              <a:rPr lang="es-MX"/>
              <a:pPr>
                <a:defRPr/>
              </a:pPr>
              <a:t>17/09/2014</a:t>
            </a:fld>
            <a:endParaRPr lang="es-MX"/>
          </a:p>
        </p:txBody>
      </p:sp>
      <p:sp>
        <p:nvSpPr>
          <p:cNvPr id="3" name="4 Marcador de pie de página"/>
          <p:cNvSpPr>
            <a:spLocks noGrp="1"/>
          </p:cNvSpPr>
          <p:nvPr>
            <p:ph type="ftr" sz="quarter" idx="11"/>
          </p:nvPr>
        </p:nvSpPr>
        <p:spPr/>
        <p:txBody>
          <a:bodyPr/>
          <a:lstStyle>
            <a:lvl1pPr>
              <a:defRPr/>
            </a:lvl1pPr>
          </a:lstStyle>
          <a:p>
            <a:pPr>
              <a:defRPr/>
            </a:pPr>
            <a:endParaRPr lang="es-MX"/>
          </a:p>
        </p:txBody>
      </p:sp>
      <p:sp>
        <p:nvSpPr>
          <p:cNvPr id="4" name="5 Marcador de número de diapositiva"/>
          <p:cNvSpPr>
            <a:spLocks noGrp="1"/>
          </p:cNvSpPr>
          <p:nvPr>
            <p:ph type="sldNum" sz="quarter" idx="12"/>
          </p:nvPr>
        </p:nvSpPr>
        <p:spPr/>
        <p:txBody>
          <a:bodyPr/>
          <a:lstStyle>
            <a:lvl1pPr>
              <a:defRPr/>
            </a:lvl1pPr>
          </a:lstStyle>
          <a:p>
            <a:pPr>
              <a:defRPr/>
            </a:pPr>
            <a:fld id="{2DA2F01B-CD13-4732-9221-883482AB8C52}" type="slidenum">
              <a:rPr lang="es-MX"/>
              <a:pPr>
                <a:defRPr/>
              </a:pPr>
              <a:t>‹#›</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7742AF7B-92C6-4BF5-ABE4-883338F3F03B}" type="datetimeFigureOut">
              <a:rPr lang="es-MX"/>
              <a:pPr>
                <a:defRPr/>
              </a:pPr>
              <a:t>17/09/2014</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1CAB62A7-61E2-44CE-ADFE-BE6C092DC7FD}" type="slidenum">
              <a:rPr lang="es-MX"/>
              <a:pPr>
                <a:defRPr/>
              </a:pPr>
              <a:t>‹#›</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AFDF2489-0C19-47B1-813C-688EB30AF2E9}" type="datetimeFigureOut">
              <a:rPr lang="es-MX"/>
              <a:pPr>
                <a:defRPr/>
              </a:pPr>
              <a:t>17/09/2014</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BD5772DC-8DAC-4F81-9F0B-252F4D0DE713}" type="slidenum">
              <a:rPr lang="es-MX"/>
              <a:pPr>
                <a:defRPr/>
              </a:pPr>
              <a:t>‹#›</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MX"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F7A3201-3BF7-4AAF-82F7-44394B4A1575}" type="datetimeFigureOut">
              <a:rPr lang="es-MX"/>
              <a:pPr>
                <a:defRPr/>
              </a:pPr>
              <a:t>17/09/2014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AB3FF50-FE08-4E4F-AC19-03810FEA8E86}" type="slidenum">
              <a:rPr lang="es-MX"/>
              <a:pPr>
                <a:defRPr/>
              </a:pPr>
              <a:t>‹#›</a:t>
            </a:fld>
            <a:endParaRPr lang="es-MX"/>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mailto:pmolina@oas.org"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video" Target="file:///C:\Documents%20and%20Settings\PMolina\My%20Documents\Documentos%20para%20Capacitaci&#243;n%20en%20l&#237;nea\UTSC%20PARADIGMAS-CONCEPTO%20PCD\Mi_nombre_es_sam_parte_6_13%2000_02_15-00_02_37%2000_00_00-00_00_20.80.wmv" TargetMode="Externa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0" y="5589588"/>
            <a:ext cx="9144000" cy="12684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13314"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13315"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331B9527-B500-4AEB-B351-1ACC2C819BCB}" type="slidenum">
              <a:rPr lang="en-US" sz="1400"/>
              <a:pPr algn="r"/>
              <a:t>1</a:t>
            </a:fld>
            <a:endParaRPr lang="en-US" sz="1400"/>
          </a:p>
        </p:txBody>
      </p:sp>
      <p:sp>
        <p:nvSpPr>
          <p:cNvPr id="13316" name="Rectangle 12"/>
          <p:cNvSpPr>
            <a:spLocks noChangeArrowheads="1"/>
          </p:cNvSpPr>
          <p:nvPr/>
        </p:nvSpPr>
        <p:spPr bwMode="auto">
          <a:xfrm>
            <a:off x="358775" y="5408613"/>
            <a:ext cx="8497888" cy="946150"/>
          </a:xfrm>
          <a:prstGeom prst="rect">
            <a:avLst/>
          </a:prstGeom>
          <a:noFill/>
          <a:ln w="9525">
            <a:noFill/>
            <a:miter lim="800000"/>
            <a:headEnd/>
            <a:tailEnd/>
          </a:ln>
        </p:spPr>
        <p:txBody>
          <a:bodyPr/>
          <a:lstStyle/>
          <a:p>
            <a:pPr marL="342900" indent="-342900" algn="ctr">
              <a:lnSpc>
                <a:spcPct val="65000"/>
              </a:lnSpc>
              <a:spcBef>
                <a:spcPct val="20000"/>
              </a:spcBef>
            </a:pPr>
            <a:endParaRPr lang="es-ES_tradnl" sz="2000" b="1" i="1">
              <a:solidFill>
                <a:schemeClr val="bg1"/>
              </a:solidFill>
            </a:endParaRPr>
          </a:p>
          <a:p>
            <a:pPr marL="342900" indent="-342900" algn="ctr">
              <a:lnSpc>
                <a:spcPct val="40000"/>
              </a:lnSpc>
              <a:spcBef>
                <a:spcPct val="20000"/>
              </a:spcBef>
            </a:pPr>
            <a:endParaRPr lang="es-ES_tradnl" sz="2000" b="1" i="1">
              <a:solidFill>
                <a:schemeClr val="bg1"/>
              </a:solidFill>
            </a:endParaRPr>
          </a:p>
          <a:p>
            <a:pPr marL="342900" indent="-342900" algn="ctr">
              <a:lnSpc>
                <a:spcPct val="40000"/>
              </a:lnSpc>
              <a:spcBef>
                <a:spcPct val="20000"/>
              </a:spcBef>
            </a:pPr>
            <a:endParaRPr lang="es-ES_tradnl" sz="2000" b="1" i="1">
              <a:solidFill>
                <a:schemeClr val="bg1"/>
              </a:solidFill>
            </a:endParaRPr>
          </a:p>
          <a:p>
            <a:pPr marL="342900" indent="-342900" algn="ctr">
              <a:lnSpc>
                <a:spcPct val="40000"/>
              </a:lnSpc>
              <a:spcBef>
                <a:spcPct val="20000"/>
              </a:spcBef>
            </a:pPr>
            <a:endParaRPr lang="es-ES_tradnl" sz="2000" b="1">
              <a:solidFill>
                <a:schemeClr val="bg1"/>
              </a:solidFill>
            </a:endParaRPr>
          </a:p>
          <a:p>
            <a:pPr marL="342900" indent="-342900" algn="ctr">
              <a:lnSpc>
                <a:spcPct val="40000"/>
              </a:lnSpc>
              <a:spcBef>
                <a:spcPct val="20000"/>
              </a:spcBef>
            </a:pPr>
            <a:endParaRPr lang="es-ES_tradnl" sz="2000" b="1"/>
          </a:p>
        </p:txBody>
      </p:sp>
      <p:sp>
        <p:nvSpPr>
          <p:cNvPr id="13317" name="Slide Number Placeholder 5"/>
          <p:cNvSpPr txBox="1">
            <a:spLocks/>
          </p:cNvSpPr>
          <p:nvPr/>
        </p:nvSpPr>
        <p:spPr bwMode="auto">
          <a:xfrm>
            <a:off x="6553200" y="6245225"/>
            <a:ext cx="2133600" cy="476250"/>
          </a:xfrm>
          <a:prstGeom prst="rect">
            <a:avLst/>
          </a:prstGeom>
          <a:noFill/>
          <a:ln w="9525">
            <a:noFill/>
            <a:miter lim="800000"/>
            <a:headEnd/>
            <a:tailEnd/>
          </a:ln>
        </p:spPr>
        <p:txBody>
          <a:bodyPr/>
          <a:lstStyle/>
          <a:p>
            <a:pPr algn="r"/>
            <a:fld id="{E6EBD2D0-8106-4441-8B51-FE0D6D4B1B1C}" type="slidenum">
              <a:rPr lang="en-US" sz="1400"/>
              <a:pPr algn="r"/>
              <a:t>1</a:t>
            </a:fld>
            <a:endParaRPr lang="en-US" sz="1400"/>
          </a:p>
        </p:txBody>
      </p:sp>
      <p:pic>
        <p:nvPicPr>
          <p:cNvPr id="8" name="Picture 5" descr="FOTO4_edited"/>
          <p:cNvPicPr>
            <a:picLocks noChangeAspect="1" noChangeArrowheads="1"/>
          </p:cNvPicPr>
          <p:nvPr/>
        </p:nvPicPr>
        <p:blipFill>
          <a:blip r:embed="rId3"/>
          <a:srcRect/>
          <a:stretch>
            <a:fillRect/>
          </a:stretch>
        </p:blipFill>
        <p:spPr bwMode="auto">
          <a:xfrm>
            <a:off x="1692275" y="1160463"/>
            <a:ext cx="5543550" cy="3421062"/>
          </a:xfrm>
          <a:prstGeom prst="rect">
            <a:avLst/>
          </a:prstGeom>
          <a:noFill/>
          <a:ln w="9525">
            <a:noFill/>
            <a:miter lim="800000"/>
            <a:headEnd/>
            <a:tailEnd/>
          </a:ln>
        </p:spPr>
      </p:pic>
      <p:sp>
        <p:nvSpPr>
          <p:cNvPr id="9" name="Rectangle 11"/>
          <p:cNvSpPr>
            <a:spLocks noChangeArrowheads="1"/>
          </p:cNvSpPr>
          <p:nvPr/>
        </p:nvSpPr>
        <p:spPr bwMode="auto">
          <a:xfrm>
            <a:off x="468313" y="260350"/>
            <a:ext cx="8351837" cy="755650"/>
          </a:xfrm>
          <a:prstGeom prst="rect">
            <a:avLst/>
          </a:prstGeom>
          <a:noFill/>
          <a:ln w="9525">
            <a:noFill/>
            <a:miter lim="800000"/>
            <a:headEnd/>
            <a:tailEnd/>
          </a:ln>
        </p:spPr>
        <p:txBody>
          <a:bodyPr anchor="b"/>
          <a:lstStyle/>
          <a:p>
            <a:pPr algn="ctr"/>
            <a:r>
              <a:rPr lang="es-ES_tradnl" sz="4400" b="1" i="1">
                <a:solidFill>
                  <a:schemeClr val="tx2"/>
                </a:solidFill>
              </a:rPr>
              <a:t/>
            </a:r>
            <a:br>
              <a:rPr lang="es-ES_tradnl" sz="4400" b="1" i="1">
                <a:solidFill>
                  <a:schemeClr val="tx2"/>
                </a:solidFill>
              </a:rPr>
            </a:br>
            <a:r>
              <a:rPr lang="es-ES_tradnl" sz="4400" b="1" i="1">
                <a:solidFill>
                  <a:schemeClr val="tx2"/>
                </a:solidFill>
              </a:rPr>
              <a:t>El futuro.. En nuestras manos!</a:t>
            </a:r>
            <a:endParaRPr lang="es-ES_tradnl" sz="4400" i="1">
              <a:solidFill>
                <a:schemeClr val="tx2"/>
              </a:solidFill>
            </a:endParaRPr>
          </a:p>
        </p:txBody>
      </p:sp>
      <p:sp>
        <p:nvSpPr>
          <p:cNvPr id="11" name="Rectangle 12"/>
          <p:cNvSpPr>
            <a:spLocks noChangeArrowheads="1"/>
          </p:cNvSpPr>
          <p:nvPr/>
        </p:nvSpPr>
        <p:spPr bwMode="auto">
          <a:xfrm>
            <a:off x="0" y="3860800"/>
            <a:ext cx="8497888" cy="971550"/>
          </a:xfrm>
          <a:prstGeom prst="rect">
            <a:avLst/>
          </a:prstGeom>
          <a:noFill/>
          <a:ln w="9525">
            <a:noFill/>
            <a:miter lim="800000"/>
            <a:headEnd/>
            <a:tailEnd/>
          </a:ln>
        </p:spPr>
        <p:txBody>
          <a:bodyPr/>
          <a:lstStyle/>
          <a:p>
            <a:pPr marL="342900" indent="-342900" algn="ctr">
              <a:lnSpc>
                <a:spcPct val="65000"/>
              </a:lnSpc>
              <a:spcBef>
                <a:spcPct val="20000"/>
              </a:spcBef>
            </a:pPr>
            <a:endParaRPr lang="es-ES_tradnl" sz="2000" b="1" i="1">
              <a:solidFill>
                <a:schemeClr val="bg1"/>
              </a:solidFill>
            </a:endParaRPr>
          </a:p>
          <a:p>
            <a:pPr marL="342900" indent="-342900" algn="ctr">
              <a:lnSpc>
                <a:spcPct val="40000"/>
              </a:lnSpc>
              <a:spcBef>
                <a:spcPct val="20000"/>
              </a:spcBef>
            </a:pPr>
            <a:endParaRPr lang="es-ES_tradnl" sz="2000" b="1" i="1">
              <a:solidFill>
                <a:schemeClr val="bg1"/>
              </a:solidFill>
            </a:endParaRPr>
          </a:p>
          <a:p>
            <a:pPr marL="342900" indent="-342900" algn="ctr">
              <a:lnSpc>
                <a:spcPct val="40000"/>
              </a:lnSpc>
              <a:spcBef>
                <a:spcPct val="20000"/>
              </a:spcBef>
            </a:pPr>
            <a:endParaRPr lang="es-ES_tradnl" sz="2000" b="1" i="1"/>
          </a:p>
          <a:p>
            <a:pPr marL="342900" indent="-342900" algn="ctr">
              <a:lnSpc>
                <a:spcPct val="40000"/>
              </a:lnSpc>
              <a:spcBef>
                <a:spcPct val="20000"/>
              </a:spcBef>
            </a:pPr>
            <a:endParaRPr lang="es-ES_tradnl" sz="2000" b="1"/>
          </a:p>
          <a:p>
            <a:pPr marL="342900" indent="-342900" algn="ctr">
              <a:spcBef>
                <a:spcPct val="20000"/>
              </a:spcBef>
            </a:pPr>
            <a:r>
              <a:rPr lang="es-ES_tradnl" sz="2000" b="1"/>
              <a:t>Paradigmas </a:t>
            </a:r>
            <a:r>
              <a:rPr lang="es-EC" b="1"/>
              <a:t>y accesibilidad de las Personas con Discapacidad en procesos electorales </a:t>
            </a:r>
            <a:r>
              <a:rPr lang="es-ES_tradnl" sz="2000" b="1"/>
              <a:t>: de “pacientes” (“enfermos”) a CIUDADANOS  </a:t>
            </a:r>
          </a:p>
          <a:p>
            <a:pPr marL="342900" indent="-342900" algn="ctr">
              <a:lnSpc>
                <a:spcPct val="40000"/>
              </a:lnSpc>
              <a:spcBef>
                <a:spcPct val="20000"/>
              </a:spcBef>
            </a:pPr>
            <a:endParaRPr lang="es-ES_tradnl" sz="1400" b="1"/>
          </a:p>
          <a:p>
            <a:pPr marL="342900" indent="-342900" algn="ctr">
              <a:lnSpc>
                <a:spcPct val="40000"/>
              </a:lnSpc>
              <a:spcBef>
                <a:spcPct val="20000"/>
              </a:spcBef>
            </a:pPr>
            <a:endParaRPr lang="es-ES_tradnl" sz="1400" b="1"/>
          </a:p>
          <a:p>
            <a:pPr marL="342900" indent="-342900" algn="ctr">
              <a:lnSpc>
                <a:spcPct val="40000"/>
              </a:lnSpc>
              <a:spcBef>
                <a:spcPct val="20000"/>
              </a:spcBef>
            </a:pPr>
            <a:endParaRPr lang="es-ES_tradnl" sz="1400" b="1"/>
          </a:p>
          <a:p>
            <a:pPr marL="342900" indent="-342900" algn="ctr">
              <a:lnSpc>
                <a:spcPct val="40000"/>
              </a:lnSpc>
              <a:spcBef>
                <a:spcPct val="20000"/>
              </a:spcBef>
            </a:pPr>
            <a:r>
              <a:rPr lang="es-ES_tradnl" sz="1400" b="1"/>
              <a:t>Pamela Molina Toledo</a:t>
            </a:r>
          </a:p>
          <a:p>
            <a:pPr marL="342900" indent="-342900" algn="ctr">
              <a:spcBef>
                <a:spcPct val="20000"/>
              </a:spcBef>
            </a:pPr>
            <a:r>
              <a:rPr lang="es-ES_tradnl" sz="1400" b="1"/>
              <a:t>Gerente de Proyectos – Secretaría de Asuntos Jurídicos-OEA</a:t>
            </a:r>
          </a:p>
          <a:p>
            <a:pPr marL="342900" indent="-342900" algn="ctr">
              <a:spcBef>
                <a:spcPct val="20000"/>
              </a:spcBef>
            </a:pPr>
            <a:r>
              <a:rPr lang="es-ES_tradnl" sz="1400" b="1"/>
              <a:t>Septiembre 22, 2014</a:t>
            </a:r>
          </a:p>
          <a:p>
            <a:pPr marL="342900" indent="-342900" algn="ctr">
              <a:spcBef>
                <a:spcPct val="20000"/>
              </a:spcBef>
            </a:pPr>
            <a:endParaRPr lang="es-ES_tradnl" sz="1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75"/>
                                  </p:iterate>
                                  <p:childTnLst>
                                    <p:set>
                                      <p:cBhvr>
                                        <p:cTn id="6" dur="1" fill="hold">
                                          <p:stCondLst>
                                            <p:cond delay="74"/>
                                          </p:stCondLst>
                                        </p:cTn>
                                        <p:tgtEl>
                                          <p:spTgt spid="9"/>
                                        </p:tgtEl>
                                        <p:attrNameLst>
                                          <p:attrName>style.visibility</p:attrName>
                                        </p:attrNameLst>
                                      </p:cBhvr>
                                      <p:to>
                                        <p:strVal val="visible"/>
                                      </p:to>
                                    </p:set>
                                  </p:childTnLst>
                                </p:cTn>
                              </p:par>
                            </p:childTnLst>
                          </p:cTn>
                        </p:par>
                        <p:par>
                          <p:cTn id="7" fill="hold">
                            <p:stCondLst>
                              <p:cond delay="2025"/>
                            </p:stCondLst>
                            <p:childTnLst>
                              <p:par>
                                <p:cTn id="8" presetID="15" presetClass="entr" presetSubtype="0" fill="hold" grpId="0" nodeType="afterEffect">
                                  <p:stCondLst>
                                    <p:cond delay="0"/>
                                  </p:stCondLst>
                                  <p:childTnLst>
                                    <p:set>
                                      <p:cBhvr>
                                        <p:cTn id="9" dur="1" fill="hold">
                                          <p:stCondLst>
                                            <p:cond delay="0"/>
                                          </p:stCondLst>
                                        </p:cTn>
                                        <p:tgtEl>
                                          <p:spTgt spid="11">
                                            <p:txEl>
                                              <p:pRg st="4" end="4"/>
                                            </p:txEl>
                                          </p:spTgt>
                                        </p:tgtEl>
                                        <p:attrNameLst>
                                          <p:attrName>style.visibility</p:attrName>
                                        </p:attrNameLst>
                                      </p:cBhvr>
                                      <p:to>
                                        <p:strVal val="visible"/>
                                      </p:to>
                                    </p:set>
                                    <p:anim calcmode="lin" valueType="num">
                                      <p:cBhvr>
                                        <p:cTn id="10" dur="1000" fill="hold"/>
                                        <p:tgtEl>
                                          <p:spTgt spid="11">
                                            <p:txEl>
                                              <p:pRg st="4" end="4"/>
                                            </p:txEl>
                                          </p:spTgt>
                                        </p:tgtEl>
                                        <p:attrNameLst>
                                          <p:attrName>ppt_w</p:attrName>
                                        </p:attrNameLst>
                                      </p:cBhvr>
                                      <p:tavLst>
                                        <p:tav tm="0">
                                          <p:val>
                                            <p:fltVal val="0"/>
                                          </p:val>
                                        </p:tav>
                                        <p:tav tm="100000">
                                          <p:val>
                                            <p:strVal val="#ppt_w"/>
                                          </p:val>
                                        </p:tav>
                                      </p:tavLst>
                                    </p:anim>
                                    <p:anim calcmode="lin" valueType="num">
                                      <p:cBhvr>
                                        <p:cTn id="11" dur="1000" fill="hold"/>
                                        <p:tgtEl>
                                          <p:spTgt spid="11">
                                            <p:txEl>
                                              <p:pRg st="4" end="4"/>
                                            </p:txEl>
                                          </p:spTgt>
                                        </p:tgtEl>
                                        <p:attrNameLst>
                                          <p:attrName>ppt_h</p:attrName>
                                        </p:attrNameLst>
                                      </p:cBhvr>
                                      <p:tavLst>
                                        <p:tav tm="0">
                                          <p:val>
                                            <p:fltVal val="0"/>
                                          </p:val>
                                        </p:tav>
                                        <p:tav tm="100000">
                                          <p:val>
                                            <p:strVal val="#ppt_h"/>
                                          </p:val>
                                        </p:tav>
                                      </p:tavLst>
                                    </p:anim>
                                    <p:anim calcmode="lin" valueType="num">
                                      <p:cBhvr>
                                        <p:cTn id="12" dur="1000" fill="hold"/>
                                        <p:tgtEl>
                                          <p:spTgt spid="11">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13" dur="1000" fill="hold"/>
                                        <p:tgtEl>
                                          <p:spTgt spid="11">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par>
                          <p:cTn id="14" fill="hold">
                            <p:stCondLst>
                              <p:cond delay="3025"/>
                            </p:stCondLst>
                            <p:childTnLst>
                              <p:par>
                                <p:cTn id="15" presetID="15" presetClass="entr" presetSubtype="0" fill="hold" grpId="0" nodeType="afterEffect">
                                  <p:stCondLst>
                                    <p:cond delay="0"/>
                                  </p:stCondLst>
                                  <p:childTnLst>
                                    <p:set>
                                      <p:cBhvr>
                                        <p:cTn id="16" dur="1" fill="hold">
                                          <p:stCondLst>
                                            <p:cond delay="0"/>
                                          </p:stCondLst>
                                        </p:cTn>
                                        <p:tgtEl>
                                          <p:spTgt spid="11">
                                            <p:txEl>
                                              <p:pRg st="8" end="8"/>
                                            </p:txEl>
                                          </p:spTgt>
                                        </p:tgtEl>
                                        <p:attrNameLst>
                                          <p:attrName>style.visibility</p:attrName>
                                        </p:attrNameLst>
                                      </p:cBhvr>
                                      <p:to>
                                        <p:strVal val="visible"/>
                                      </p:to>
                                    </p:set>
                                    <p:anim calcmode="lin" valueType="num">
                                      <p:cBhvr>
                                        <p:cTn id="17" dur="1000" fill="hold"/>
                                        <p:tgtEl>
                                          <p:spTgt spid="11">
                                            <p:txEl>
                                              <p:pRg st="8" end="8"/>
                                            </p:txEl>
                                          </p:spTgt>
                                        </p:tgtEl>
                                        <p:attrNameLst>
                                          <p:attrName>ppt_w</p:attrName>
                                        </p:attrNameLst>
                                      </p:cBhvr>
                                      <p:tavLst>
                                        <p:tav tm="0">
                                          <p:val>
                                            <p:fltVal val="0"/>
                                          </p:val>
                                        </p:tav>
                                        <p:tav tm="100000">
                                          <p:val>
                                            <p:strVal val="#ppt_w"/>
                                          </p:val>
                                        </p:tav>
                                      </p:tavLst>
                                    </p:anim>
                                    <p:anim calcmode="lin" valueType="num">
                                      <p:cBhvr>
                                        <p:cTn id="18" dur="1000" fill="hold"/>
                                        <p:tgtEl>
                                          <p:spTgt spid="11">
                                            <p:txEl>
                                              <p:pRg st="8" end="8"/>
                                            </p:txEl>
                                          </p:spTgt>
                                        </p:tgtEl>
                                        <p:attrNameLst>
                                          <p:attrName>ppt_h</p:attrName>
                                        </p:attrNameLst>
                                      </p:cBhvr>
                                      <p:tavLst>
                                        <p:tav tm="0">
                                          <p:val>
                                            <p:fltVal val="0"/>
                                          </p:val>
                                        </p:tav>
                                        <p:tav tm="100000">
                                          <p:val>
                                            <p:strVal val="#ppt_h"/>
                                          </p:val>
                                        </p:tav>
                                      </p:tavLst>
                                    </p:anim>
                                    <p:anim calcmode="lin" valueType="num">
                                      <p:cBhvr>
                                        <p:cTn id="19" dur="1000" fill="hold"/>
                                        <p:tgtEl>
                                          <p:spTgt spid="11">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20" dur="1000" fill="hold"/>
                                        <p:tgtEl>
                                          <p:spTgt spid="11">
                                            <p:txEl>
                                              <p:pRg st="8" end="8"/>
                                            </p:txEl>
                                          </p:spTgt>
                                        </p:tgtEl>
                                        <p:attrNameLst>
                                          <p:attrName>ppt_y</p:attrName>
                                        </p:attrNameLst>
                                      </p:cBhvr>
                                      <p:tavLst>
                                        <p:tav tm="0" fmla="#ppt_y+(sin(-2*pi*(1-$))*-#ppt_x+cos(-2*pi*(1-$))*(1-#ppt_y))*(1-$)">
                                          <p:val>
                                            <p:fltVal val="0"/>
                                          </p:val>
                                        </p:tav>
                                        <p:tav tm="100000">
                                          <p:val>
                                            <p:fltVal val="1"/>
                                          </p:val>
                                        </p:tav>
                                      </p:tavLst>
                                    </p:anim>
                                  </p:childTnLst>
                                </p:cTn>
                              </p:par>
                            </p:childTnLst>
                          </p:cTn>
                        </p:par>
                        <p:par>
                          <p:cTn id="21" fill="hold">
                            <p:stCondLst>
                              <p:cond delay="4025"/>
                            </p:stCondLst>
                            <p:childTnLst>
                              <p:par>
                                <p:cTn id="22" presetID="15" presetClass="entr" presetSubtype="0" fill="hold" grpId="0" nodeType="afterEffect">
                                  <p:stCondLst>
                                    <p:cond delay="0"/>
                                  </p:stCondLst>
                                  <p:childTnLst>
                                    <p:set>
                                      <p:cBhvr>
                                        <p:cTn id="23" dur="1" fill="hold">
                                          <p:stCondLst>
                                            <p:cond delay="0"/>
                                          </p:stCondLst>
                                        </p:cTn>
                                        <p:tgtEl>
                                          <p:spTgt spid="11">
                                            <p:txEl>
                                              <p:pRg st="9" end="9"/>
                                            </p:txEl>
                                          </p:spTgt>
                                        </p:tgtEl>
                                        <p:attrNameLst>
                                          <p:attrName>style.visibility</p:attrName>
                                        </p:attrNameLst>
                                      </p:cBhvr>
                                      <p:to>
                                        <p:strVal val="visible"/>
                                      </p:to>
                                    </p:set>
                                    <p:anim calcmode="lin" valueType="num">
                                      <p:cBhvr>
                                        <p:cTn id="24" dur="1000" fill="hold"/>
                                        <p:tgtEl>
                                          <p:spTgt spid="11">
                                            <p:txEl>
                                              <p:pRg st="9" end="9"/>
                                            </p:txEl>
                                          </p:spTgt>
                                        </p:tgtEl>
                                        <p:attrNameLst>
                                          <p:attrName>ppt_w</p:attrName>
                                        </p:attrNameLst>
                                      </p:cBhvr>
                                      <p:tavLst>
                                        <p:tav tm="0">
                                          <p:val>
                                            <p:fltVal val="0"/>
                                          </p:val>
                                        </p:tav>
                                        <p:tav tm="100000">
                                          <p:val>
                                            <p:strVal val="#ppt_w"/>
                                          </p:val>
                                        </p:tav>
                                      </p:tavLst>
                                    </p:anim>
                                    <p:anim calcmode="lin" valueType="num">
                                      <p:cBhvr>
                                        <p:cTn id="25" dur="1000" fill="hold"/>
                                        <p:tgtEl>
                                          <p:spTgt spid="11">
                                            <p:txEl>
                                              <p:pRg st="9" end="9"/>
                                            </p:txEl>
                                          </p:spTgt>
                                        </p:tgtEl>
                                        <p:attrNameLst>
                                          <p:attrName>ppt_h</p:attrName>
                                        </p:attrNameLst>
                                      </p:cBhvr>
                                      <p:tavLst>
                                        <p:tav tm="0">
                                          <p:val>
                                            <p:fltVal val="0"/>
                                          </p:val>
                                        </p:tav>
                                        <p:tav tm="100000">
                                          <p:val>
                                            <p:strVal val="#ppt_h"/>
                                          </p:val>
                                        </p:tav>
                                      </p:tavLst>
                                    </p:anim>
                                    <p:anim calcmode="lin" valueType="num">
                                      <p:cBhvr>
                                        <p:cTn id="26" dur="1000" fill="hold"/>
                                        <p:tgtEl>
                                          <p:spTgt spid="11">
                                            <p:txEl>
                                              <p:pRg st="9" end="9"/>
                                            </p:txEl>
                                          </p:spTgt>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11">
                                            <p:txEl>
                                              <p:pRg st="9" end="9"/>
                                            </p:txEl>
                                          </p:spTgt>
                                        </p:tgtEl>
                                        <p:attrNameLst>
                                          <p:attrName>ppt_y</p:attrName>
                                        </p:attrNameLst>
                                      </p:cBhvr>
                                      <p:tavLst>
                                        <p:tav tm="0" fmla="#ppt_y+(sin(-2*pi*(1-$))*-#ppt_x+cos(-2*pi*(1-$))*(1-#ppt_y))*(1-$)">
                                          <p:val>
                                            <p:fltVal val="0"/>
                                          </p:val>
                                        </p:tav>
                                        <p:tav tm="100000">
                                          <p:val>
                                            <p:fltVal val="1"/>
                                          </p:val>
                                        </p:tav>
                                      </p:tavLst>
                                    </p:anim>
                                  </p:childTnLst>
                                </p:cTn>
                              </p:par>
                            </p:childTnLst>
                          </p:cTn>
                        </p:par>
                        <p:par>
                          <p:cTn id="28" fill="hold">
                            <p:stCondLst>
                              <p:cond delay="5025"/>
                            </p:stCondLst>
                            <p:childTnLst>
                              <p:par>
                                <p:cTn id="29" presetID="15" presetClass="entr" presetSubtype="0" fill="hold" grpId="0" nodeType="afterEffect">
                                  <p:stCondLst>
                                    <p:cond delay="0"/>
                                  </p:stCondLst>
                                  <p:childTnLst>
                                    <p:set>
                                      <p:cBhvr>
                                        <p:cTn id="30" dur="1" fill="hold">
                                          <p:stCondLst>
                                            <p:cond delay="0"/>
                                          </p:stCondLst>
                                        </p:cTn>
                                        <p:tgtEl>
                                          <p:spTgt spid="11">
                                            <p:txEl>
                                              <p:pRg st="10" end="10"/>
                                            </p:txEl>
                                          </p:spTgt>
                                        </p:tgtEl>
                                        <p:attrNameLst>
                                          <p:attrName>style.visibility</p:attrName>
                                        </p:attrNameLst>
                                      </p:cBhvr>
                                      <p:to>
                                        <p:strVal val="visible"/>
                                      </p:to>
                                    </p:set>
                                    <p:anim calcmode="lin" valueType="num">
                                      <p:cBhvr>
                                        <p:cTn id="31" dur="1000" fill="hold"/>
                                        <p:tgtEl>
                                          <p:spTgt spid="11">
                                            <p:txEl>
                                              <p:pRg st="10" end="10"/>
                                            </p:txEl>
                                          </p:spTgt>
                                        </p:tgtEl>
                                        <p:attrNameLst>
                                          <p:attrName>ppt_w</p:attrName>
                                        </p:attrNameLst>
                                      </p:cBhvr>
                                      <p:tavLst>
                                        <p:tav tm="0">
                                          <p:val>
                                            <p:fltVal val="0"/>
                                          </p:val>
                                        </p:tav>
                                        <p:tav tm="100000">
                                          <p:val>
                                            <p:strVal val="#ppt_w"/>
                                          </p:val>
                                        </p:tav>
                                      </p:tavLst>
                                    </p:anim>
                                    <p:anim calcmode="lin" valueType="num">
                                      <p:cBhvr>
                                        <p:cTn id="32" dur="1000" fill="hold"/>
                                        <p:tgtEl>
                                          <p:spTgt spid="11">
                                            <p:txEl>
                                              <p:pRg st="10" end="10"/>
                                            </p:txEl>
                                          </p:spTgt>
                                        </p:tgtEl>
                                        <p:attrNameLst>
                                          <p:attrName>ppt_h</p:attrName>
                                        </p:attrNameLst>
                                      </p:cBhvr>
                                      <p:tavLst>
                                        <p:tav tm="0">
                                          <p:val>
                                            <p:fltVal val="0"/>
                                          </p:val>
                                        </p:tav>
                                        <p:tav tm="100000">
                                          <p:val>
                                            <p:strVal val="#ppt_h"/>
                                          </p:val>
                                        </p:tav>
                                      </p:tavLst>
                                    </p:anim>
                                    <p:anim calcmode="lin" valueType="num">
                                      <p:cBhvr>
                                        <p:cTn id="33" dur="1000" fill="hold"/>
                                        <p:tgtEl>
                                          <p:spTgt spid="11">
                                            <p:txEl>
                                              <p:pRg st="10" end="10"/>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11">
                                            <p:txEl>
                                              <p:pRg st="10" end="10"/>
                                            </p:txEl>
                                          </p:spTgt>
                                        </p:tgtEl>
                                        <p:attrNameLst>
                                          <p:attrName>ppt_y</p:attrName>
                                        </p:attrNameLst>
                                      </p:cBhvr>
                                      <p:tavLst>
                                        <p:tav tm="0" fmla="#ppt_y+(sin(-2*pi*(1-$))*-#ppt_x+cos(-2*pi*(1-$))*(1-#ppt_y))*(1-$)">
                                          <p:val>
                                            <p:fltVal val="0"/>
                                          </p:val>
                                        </p:tav>
                                        <p:tav tm="100000">
                                          <p:val>
                                            <p:fltVal val="1"/>
                                          </p:val>
                                        </p:tav>
                                      </p:tavLst>
                                    </p:anim>
                                  </p:childTnLst>
                                </p:cTn>
                              </p:par>
                            </p:childTnLst>
                          </p:cTn>
                        </p:par>
                        <p:par>
                          <p:cTn id="35" fill="hold">
                            <p:stCondLst>
                              <p:cond delay="6025"/>
                            </p:stCondLst>
                            <p:childTnLst>
                              <p:par>
                                <p:cTn id="36" presetID="23" presetClass="entr" presetSubtype="16" fill="hold"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p:cTn id="38" dur="500" fill="hold"/>
                                        <p:tgtEl>
                                          <p:spTgt spid="8"/>
                                        </p:tgtEl>
                                        <p:attrNameLst>
                                          <p:attrName>ppt_w</p:attrName>
                                        </p:attrNameLst>
                                      </p:cBhvr>
                                      <p:tavLst>
                                        <p:tav tm="0">
                                          <p:val>
                                            <p:fltVal val="0"/>
                                          </p:val>
                                        </p:tav>
                                        <p:tav tm="100000">
                                          <p:val>
                                            <p:strVal val="#ppt_w"/>
                                          </p:val>
                                        </p:tav>
                                      </p:tavLst>
                                    </p:anim>
                                    <p:anim calcmode="lin" valueType="num">
                                      <p:cBhvr>
                                        <p:cTn id="39"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P spid="11"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33794"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pic>
        <p:nvPicPr>
          <p:cNvPr id="33795" name="Picture 4" descr="desenho Jorge"/>
          <p:cNvPicPr>
            <a:picLocks noChangeAspect="1" noChangeArrowheads="1"/>
          </p:cNvPicPr>
          <p:nvPr/>
        </p:nvPicPr>
        <p:blipFill>
          <a:blip r:embed="rId3">
            <a:clrChange>
              <a:clrFrom>
                <a:srgbClr val="FFFFFF"/>
              </a:clrFrom>
              <a:clrTo>
                <a:srgbClr val="FFFFFF">
                  <a:alpha val="0"/>
                </a:srgbClr>
              </a:clrTo>
            </a:clrChange>
          </a:blip>
          <a:srcRect t="-5763" b="-5763"/>
          <a:stretch>
            <a:fillRect/>
          </a:stretch>
        </p:blipFill>
        <p:spPr bwMode="auto">
          <a:xfrm>
            <a:off x="431800" y="2384425"/>
            <a:ext cx="8229600" cy="3032125"/>
          </a:xfrm>
          <a:prstGeom prst="rect">
            <a:avLst/>
          </a:prstGeom>
          <a:noFill/>
          <a:ln w="9525">
            <a:noFill/>
            <a:miter lim="800000"/>
            <a:headEnd/>
            <a:tailEnd/>
          </a:ln>
        </p:spPr>
      </p:pic>
      <p:pic>
        <p:nvPicPr>
          <p:cNvPr id="33796" name="Rectangle 2"/>
          <p:cNvPicPr>
            <a:picLocks noChangeArrowheads="1"/>
          </p:cNvPicPr>
          <p:nvPr/>
        </p:nvPicPr>
        <p:blipFill>
          <a:blip r:embed="rId4"/>
          <a:srcRect/>
          <a:stretch>
            <a:fillRect/>
          </a:stretch>
        </p:blipFill>
        <p:spPr bwMode="auto">
          <a:xfrm>
            <a:off x="450850" y="1089025"/>
            <a:ext cx="8242300" cy="792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34818"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34819" name="Rectangle 1"/>
          <p:cNvSpPr>
            <a:spLocks noChangeArrowheads="1"/>
          </p:cNvSpPr>
          <p:nvPr/>
        </p:nvSpPr>
        <p:spPr bwMode="auto">
          <a:xfrm>
            <a:off x="466725" y="2057400"/>
            <a:ext cx="7850188" cy="3140075"/>
          </a:xfrm>
          <a:prstGeom prst="rect">
            <a:avLst/>
          </a:prstGeom>
          <a:noFill/>
          <a:ln w="9525">
            <a:noFill/>
            <a:miter lim="800000"/>
            <a:headEnd/>
            <a:tailEnd/>
          </a:ln>
        </p:spPr>
        <p:txBody>
          <a:bodyPr>
            <a:spAutoFit/>
          </a:bodyPr>
          <a:lstStyle/>
          <a:p>
            <a:pPr algn="ctr" defTabSz="457200"/>
            <a:r>
              <a:rPr lang="es-ES_tradnl" sz="4000" b="1">
                <a:latin typeface="Calibri" pitchFamily="34" charset="0"/>
                <a:ea typeface="ＭＳ Ｐゴシック"/>
                <a:cs typeface="ＭＳ Ｐゴシック"/>
              </a:rPr>
              <a:t>Accesibilidad: Derecho y condición sine qua non del ejercicio de los otros derechos humanos….</a:t>
            </a:r>
          </a:p>
          <a:p>
            <a:pPr defTabSz="457200"/>
            <a:endParaRPr lang="es-ES_tradnl" sz="4000" b="1">
              <a:latin typeface="Calibri" pitchFamily="34" charset="0"/>
              <a:ea typeface="ＭＳ Ｐゴシック"/>
              <a:cs typeface="ＭＳ Ｐゴシック"/>
            </a:endParaRPr>
          </a:p>
          <a:p>
            <a:pPr algn="ctr" defTabSz="457200"/>
            <a:endParaRPr lang="en-US" sz="4000" b="1">
              <a:latin typeface="Calibri"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35842"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35843" name="Rectangle 6"/>
          <p:cNvSpPr>
            <a:spLocks noChangeArrowheads="1"/>
          </p:cNvSpPr>
          <p:nvPr/>
        </p:nvSpPr>
        <p:spPr bwMode="auto">
          <a:xfrm>
            <a:off x="457200" y="1219200"/>
            <a:ext cx="8077200" cy="762000"/>
          </a:xfrm>
          <a:prstGeom prst="rect">
            <a:avLst/>
          </a:prstGeom>
          <a:noFill/>
          <a:ln w="9525">
            <a:noFill/>
            <a:miter lim="800000"/>
            <a:headEnd/>
            <a:tailEnd/>
          </a:ln>
        </p:spPr>
        <p:txBody>
          <a:bodyPr/>
          <a:lstStyle/>
          <a:p>
            <a:pPr eaLnBrk="0" hangingPunct="0">
              <a:lnSpc>
                <a:spcPct val="90000"/>
              </a:lnSpc>
              <a:buFont typeface="Arial" charset="0"/>
              <a:buNone/>
            </a:pPr>
            <a:r>
              <a:rPr lang="es-AR">
                <a:latin typeface="Calibri" pitchFamily="34" charset="0"/>
                <a:ea typeface="ＭＳ Ｐゴシック"/>
                <a:cs typeface="ＭＳ Ｐゴシック"/>
              </a:rPr>
              <a:t>La discapacidad es una resultante de la relación que se establece entre un individuo y el entorno que habita, y se manifiesta cuando éste tiene una intención o propósito que no puede concretar porque  las características de ese entorno no se lo permiten. </a:t>
            </a:r>
          </a:p>
          <a:p>
            <a:pPr eaLnBrk="0" hangingPunct="0">
              <a:lnSpc>
                <a:spcPct val="90000"/>
              </a:lnSpc>
              <a:spcBef>
                <a:spcPct val="20000"/>
              </a:spcBef>
              <a:buFont typeface="Arial" charset="0"/>
              <a:buNone/>
            </a:pPr>
            <a:endParaRPr lang="es-AR" sz="1600">
              <a:latin typeface="Calibri" pitchFamily="34" charset="0"/>
              <a:ea typeface="ＭＳ Ｐゴシック"/>
              <a:cs typeface="ＭＳ Ｐゴシック"/>
            </a:endParaRPr>
          </a:p>
        </p:txBody>
      </p:sp>
      <p:graphicFrame>
        <p:nvGraphicFramePr>
          <p:cNvPr id="77848" name="Group 24"/>
          <p:cNvGraphicFramePr>
            <a:graphicFrameLocks noGrp="1"/>
          </p:cNvGraphicFramePr>
          <p:nvPr/>
        </p:nvGraphicFramePr>
        <p:xfrm>
          <a:off x="304800" y="2362200"/>
          <a:ext cx="8469313" cy="4178300"/>
        </p:xfrm>
        <a:graphic>
          <a:graphicData uri="http://schemas.openxmlformats.org/drawingml/2006/table">
            <a:tbl>
              <a:tblPr/>
              <a:tblGrid>
                <a:gridCol w="3763963"/>
                <a:gridCol w="4330700"/>
                <a:gridCol w="374650"/>
              </a:tblGrid>
              <a:tr h="968375">
                <a:tc>
                  <a:txBody>
                    <a:bodyPr/>
                    <a:lstStyle/>
                    <a:p>
                      <a:pPr marL="342900" marR="0" lvl="0" indent="-342900" algn="l" defTabSz="457200" rtl="0" eaLnBrk="0" fontAlgn="base" latinLnBrk="0" hangingPunct="0">
                        <a:lnSpc>
                          <a:spcPct val="100000"/>
                        </a:lnSpc>
                        <a:spcBef>
                          <a:spcPct val="0"/>
                        </a:spcBef>
                        <a:spcAft>
                          <a:spcPct val="0"/>
                        </a:spcAft>
                        <a:buClrTx/>
                        <a:buSzTx/>
                        <a:buFont typeface="Arial" pitchFamily="34" charset="0"/>
                        <a:buNone/>
                        <a:tabLst/>
                      </a:pPr>
                      <a:r>
                        <a:rPr kumimoji="0" lang="en-US" sz="20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OPCS (Office of Population Census &amp; Surveys), 1986</a:t>
                      </a:r>
                      <a:endParaRPr kumimoji="0" lang="en-US" sz="20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0" fontAlgn="base" latinLnBrk="0" hangingPunct="0">
                        <a:lnSpc>
                          <a:spcPct val="100000"/>
                        </a:lnSpc>
                        <a:spcBef>
                          <a:spcPct val="0"/>
                        </a:spcBef>
                        <a:spcAft>
                          <a:spcPct val="0"/>
                        </a:spcAft>
                        <a:buClrTx/>
                        <a:buSzTx/>
                        <a:buFont typeface="Arial" pitchFamily="34" charset="0"/>
                        <a:buNone/>
                        <a:tabLst/>
                      </a:pPr>
                      <a:r>
                        <a:rPr kumimoji="0" lang="es-ES" sz="20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Preguntas alternas propuestas por Michael Oliver</a:t>
                      </a:r>
                      <a:endParaRPr kumimoji="0" lang="es-ES" sz="20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s-ES_tradnl" sz="2800" b="0" i="0" u="none" strike="noStrike" cap="none" normalizeH="0" baseline="0" smtClean="0">
                        <a:ln>
                          <a:noFill/>
                        </a:ln>
                        <a:solidFill>
                          <a:schemeClr val="tx1"/>
                        </a:solidFill>
                        <a:effectLst/>
                        <a:latin typeface="Calibri" pitchFamily="34"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1676400">
                <a:tc>
                  <a:txBody>
                    <a:bodyPr/>
                    <a:lstStyle/>
                    <a:p>
                      <a:pPr marL="342900" marR="0" lvl="0" indent="-342900" algn="l" defTabSz="457200" rtl="0" eaLnBrk="0" fontAlgn="base" latinLnBrk="0" hangingPunct="0">
                        <a:lnSpc>
                          <a:spcPct val="100000"/>
                        </a:lnSpc>
                        <a:spcBef>
                          <a:spcPct val="0"/>
                        </a:spcBef>
                        <a:spcAft>
                          <a:spcPct val="0"/>
                        </a:spcAft>
                        <a:buClrTx/>
                        <a:buSzTx/>
                        <a:buFont typeface="Arial" pitchFamily="34" charset="0"/>
                        <a:buNone/>
                        <a:tabLst/>
                      </a:pPr>
                      <a:r>
                        <a:rPr kumimoji="0" lang="es-ES" sz="20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¿Qué problema le causa su dificultad para sostener, asir o desenroscar cosas?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0" fontAlgn="base" latinLnBrk="0" hangingPunct="0">
                        <a:lnSpc>
                          <a:spcPct val="100000"/>
                        </a:lnSpc>
                        <a:spcBef>
                          <a:spcPct val="0"/>
                        </a:spcBef>
                        <a:spcAft>
                          <a:spcPct val="0"/>
                        </a:spcAft>
                        <a:buClrTx/>
                        <a:buSzTx/>
                        <a:buFont typeface="Arial" pitchFamily="34" charset="0"/>
                        <a:buNone/>
                        <a:tabLst/>
                      </a:pPr>
                      <a:r>
                        <a:rPr kumimoji="0" lang="es-ES" sz="20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¿Qué defectos en el diseño de elementos de la vida diaria, tales como jarras, botellas y latas, le generan alguna dificultad para sostener, asir o desenroscarlas?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s-ES_tradnl" sz="2800" b="0" i="0" u="none" strike="noStrike" cap="none" normalizeH="0" baseline="0" smtClean="0">
                        <a:ln>
                          <a:noFill/>
                        </a:ln>
                        <a:solidFill>
                          <a:schemeClr val="tx1"/>
                        </a:solidFill>
                        <a:effectLst/>
                        <a:latin typeface="Calibri" pitchFamily="34"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1533525">
                <a:tc>
                  <a:txBody>
                    <a:bodyPr/>
                    <a:lstStyle/>
                    <a:p>
                      <a:pPr marL="342900" marR="0" lvl="0" indent="-342900" algn="l" defTabSz="457200" rtl="0" eaLnBrk="0" fontAlgn="base" latinLnBrk="0" hangingPunct="0">
                        <a:lnSpc>
                          <a:spcPct val="100000"/>
                        </a:lnSpc>
                        <a:spcBef>
                          <a:spcPct val="0"/>
                        </a:spcBef>
                        <a:spcAft>
                          <a:spcPct val="0"/>
                        </a:spcAft>
                        <a:buClrTx/>
                        <a:buSzTx/>
                        <a:buFont typeface="Arial" pitchFamily="34" charset="0"/>
                        <a:buNone/>
                        <a:tabLst/>
                      </a:pPr>
                      <a:r>
                        <a:rPr kumimoji="0" lang="es-ES" sz="20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Sus dificultades para comprender a otros ¿se deben principalmente a un problema auditivo?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0" fontAlgn="base" latinLnBrk="0" hangingPunct="0">
                        <a:lnSpc>
                          <a:spcPct val="100000"/>
                        </a:lnSpc>
                        <a:spcBef>
                          <a:spcPct val="0"/>
                        </a:spcBef>
                        <a:spcAft>
                          <a:spcPct val="0"/>
                        </a:spcAft>
                        <a:buClrTx/>
                        <a:buSzTx/>
                        <a:buFont typeface="Arial" pitchFamily="34" charset="0"/>
                        <a:buNone/>
                        <a:tabLst/>
                      </a:pPr>
                      <a:r>
                        <a:rPr kumimoji="0" lang="es-ES" sz="20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Su dificultad para comprender a los demás ¿se debe principalmente a que los demás no saben cómo comunicarse con usted?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s-ES_tradnl" sz="2800" b="0" i="0" u="none" strike="noStrike" cap="none" normalizeH="0" baseline="0" smtClean="0">
                        <a:ln>
                          <a:noFill/>
                        </a:ln>
                        <a:solidFill>
                          <a:schemeClr val="tx1"/>
                        </a:solidFill>
                        <a:effectLst/>
                        <a:latin typeface="Calibri" pitchFamily="34"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bl>
          </a:graphicData>
        </a:graphic>
      </p:graphicFrame>
      <p:sp>
        <p:nvSpPr>
          <p:cNvPr id="35861" name="Rectangle 25"/>
          <p:cNvSpPr>
            <a:spLocks noChangeArrowheads="1"/>
          </p:cNvSpPr>
          <p:nvPr/>
        </p:nvSpPr>
        <p:spPr bwMode="auto">
          <a:xfrm>
            <a:off x="2339975" y="260350"/>
            <a:ext cx="4752975" cy="641350"/>
          </a:xfrm>
          <a:prstGeom prst="rect">
            <a:avLst/>
          </a:prstGeom>
          <a:noFill/>
          <a:ln w="9525">
            <a:noFill/>
            <a:miter lim="800000"/>
            <a:headEnd/>
            <a:tailEnd/>
          </a:ln>
        </p:spPr>
        <p:txBody>
          <a:bodyPr>
            <a:spAutoFit/>
          </a:bodyPr>
          <a:lstStyle/>
          <a:p>
            <a:pPr algn="ctr" defTabSz="457200"/>
            <a:r>
              <a:rPr lang="es-ES_tradnl" b="1">
                <a:ea typeface="ＭＳ Ｐゴシック"/>
                <a:cs typeface="ＭＳ Ｐゴシック"/>
              </a:rPr>
              <a:t>Detección y Diagnóstico de Situaciones Discapacitantes</a:t>
            </a:r>
            <a:endParaRPr lang="en-US" b="1">
              <a:ea typeface="ＭＳ Ｐゴシック"/>
              <a:cs typeface="ＭＳ Ｐゴシック"/>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36866"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36867" name="Rectangle 2"/>
          <p:cNvSpPr>
            <a:spLocks/>
          </p:cNvSpPr>
          <p:nvPr/>
        </p:nvSpPr>
        <p:spPr bwMode="auto">
          <a:xfrm>
            <a:off x="1042988" y="260350"/>
            <a:ext cx="6226175" cy="882650"/>
          </a:xfrm>
          <a:prstGeom prst="rect">
            <a:avLst/>
          </a:prstGeom>
          <a:noFill/>
          <a:ln w="9525">
            <a:noFill/>
            <a:miter lim="800000"/>
            <a:headEnd/>
            <a:tailEnd/>
          </a:ln>
        </p:spPr>
        <p:txBody>
          <a:bodyPr anchor="ctr"/>
          <a:lstStyle/>
          <a:p>
            <a:pPr algn="ctr" eaLnBrk="0" hangingPunct="0"/>
            <a:r>
              <a:rPr lang="es-ES_tradnl" sz="3600" b="1">
                <a:latin typeface="Calibri" pitchFamily="34" charset="0"/>
              </a:rPr>
              <a:t>Accesibilidad Electoral: qué es?</a:t>
            </a:r>
            <a:endParaRPr lang="en-US" sz="3600" b="1">
              <a:latin typeface="Calibri" pitchFamily="34" charset="0"/>
            </a:endParaRPr>
          </a:p>
        </p:txBody>
      </p:sp>
      <p:sp>
        <p:nvSpPr>
          <p:cNvPr id="121859" name="Rectangle 3"/>
          <p:cNvSpPr>
            <a:spLocks/>
          </p:cNvSpPr>
          <p:nvPr/>
        </p:nvSpPr>
        <p:spPr bwMode="auto">
          <a:xfrm>
            <a:off x="468313" y="1125538"/>
            <a:ext cx="7272337" cy="4491037"/>
          </a:xfrm>
          <a:prstGeom prst="rect">
            <a:avLst/>
          </a:prstGeom>
          <a:noFill/>
          <a:ln w="9525">
            <a:noFill/>
            <a:miter lim="800000"/>
            <a:headEnd/>
            <a:tailEnd/>
          </a:ln>
        </p:spPr>
        <p:txBody>
          <a:bodyPr/>
          <a:lstStyle/>
          <a:p>
            <a:pPr algn="just" defTabSz="457200" eaLnBrk="0" hangingPunct="0">
              <a:lnSpc>
                <a:spcPct val="90000"/>
              </a:lnSpc>
              <a:spcBef>
                <a:spcPct val="20000"/>
              </a:spcBef>
              <a:buFont typeface="Arial" pitchFamily="34" charset="0"/>
              <a:buNone/>
              <a:defRPr/>
            </a:pPr>
            <a:r>
              <a:rPr lang="es-ES_tradnl" sz="2400" dirty="0">
                <a:latin typeface="+mn-lt"/>
                <a:ea typeface="ＭＳ Ｐゴシック" pitchFamily="34" charset="-128"/>
                <a:cs typeface="ＭＳ Ｐゴシック" pitchFamily="-112" charset="-128"/>
              </a:rPr>
              <a:t>Asegurar la igualdad de oportunidades en el acceso al derecho a la participación en la vida política y pública. Esto implica:</a:t>
            </a:r>
          </a:p>
          <a:p>
            <a:pPr marL="342900" indent="-342900" algn="just" defTabSz="457200" eaLnBrk="0" hangingPunct="0">
              <a:lnSpc>
                <a:spcPct val="90000"/>
              </a:lnSpc>
              <a:spcBef>
                <a:spcPct val="20000"/>
              </a:spcBef>
              <a:buFont typeface="Arial" pitchFamily="34" charset="0"/>
              <a:buChar char="•"/>
              <a:defRPr/>
            </a:pPr>
            <a:r>
              <a:rPr lang="es-ES_tradnl" sz="2400" dirty="0">
                <a:latin typeface="+mn-lt"/>
                <a:ea typeface="ＭＳ Ｐゴシック" pitchFamily="34" charset="-128"/>
                <a:cs typeface="ＭＳ Ｐゴシック" pitchFamily="-112" charset="-128"/>
              </a:rPr>
              <a:t>Leyes que garanticen derecho a voto sin exclusiones </a:t>
            </a:r>
          </a:p>
          <a:p>
            <a:pPr marL="342900" indent="-342900" algn="just" defTabSz="457200" eaLnBrk="0" hangingPunct="0">
              <a:lnSpc>
                <a:spcPct val="90000"/>
              </a:lnSpc>
              <a:spcBef>
                <a:spcPct val="20000"/>
              </a:spcBef>
              <a:buFont typeface="Arial" pitchFamily="34" charset="0"/>
              <a:buChar char="•"/>
              <a:defRPr/>
            </a:pPr>
            <a:r>
              <a:rPr lang="es-ES_tradnl" sz="2400" dirty="0">
                <a:latin typeface="+mn-lt"/>
                <a:ea typeface="ＭＳ Ｐゴシック" pitchFamily="34" charset="-128"/>
                <a:cs typeface="ＭＳ Ｐゴシック" pitchFamily="-112" charset="-128"/>
              </a:rPr>
              <a:t>Todos los órganos públicos involucrados en el tema implementan medidas que garantizan accesibilidad e inclusión</a:t>
            </a:r>
          </a:p>
          <a:p>
            <a:pPr marL="342900" indent="-342900" algn="just" defTabSz="457200" eaLnBrk="0" hangingPunct="0">
              <a:lnSpc>
                <a:spcPct val="90000"/>
              </a:lnSpc>
              <a:spcBef>
                <a:spcPct val="20000"/>
              </a:spcBef>
              <a:buFont typeface="Arial" pitchFamily="34" charset="0"/>
              <a:buChar char="•"/>
              <a:defRPr/>
            </a:pPr>
            <a:r>
              <a:rPr lang="es-ES_tradnl" sz="2400" dirty="0">
                <a:latin typeface="+mn-lt"/>
                <a:ea typeface="ＭＳ Ｐゴシック" pitchFamily="34" charset="-128"/>
                <a:cs typeface="ＭＳ Ｐゴシック" pitchFamily="-112" charset="-128"/>
              </a:rPr>
              <a:t>Esto debe darse en todos los componentes del proceso electoral: </a:t>
            </a:r>
          </a:p>
          <a:p>
            <a:pPr marL="342900" indent="-342900" algn="just" defTabSz="457200" eaLnBrk="0" hangingPunct="0">
              <a:lnSpc>
                <a:spcPct val="90000"/>
              </a:lnSpc>
              <a:spcBef>
                <a:spcPct val="20000"/>
              </a:spcBef>
              <a:buFont typeface="Wingdings" pitchFamily="2" charset="2"/>
              <a:buChar char="ü"/>
              <a:defRPr/>
            </a:pPr>
            <a:r>
              <a:rPr lang="es-ES_tradnl" sz="2400" dirty="0">
                <a:latin typeface="+mn-lt"/>
                <a:ea typeface="ＭＳ Ｐゴシック" pitchFamily="34" charset="-128"/>
                <a:cs typeface="ＭＳ Ｐゴシック" pitchFamily="-112" charset="-128"/>
              </a:rPr>
              <a:t>información (gratuidad, fuentes públicas, accesibilidad)</a:t>
            </a:r>
          </a:p>
          <a:p>
            <a:pPr marL="342900" indent="-342900" algn="just" defTabSz="457200" eaLnBrk="0" hangingPunct="0">
              <a:lnSpc>
                <a:spcPct val="90000"/>
              </a:lnSpc>
              <a:spcBef>
                <a:spcPct val="20000"/>
              </a:spcBef>
              <a:buFont typeface="Wingdings" pitchFamily="2" charset="2"/>
              <a:buChar char="ü"/>
              <a:defRPr/>
            </a:pPr>
            <a:r>
              <a:rPr lang="es-ES_tradnl" sz="2400" dirty="0">
                <a:latin typeface="+mn-lt"/>
                <a:ea typeface="ＭＳ Ｐゴシック" pitchFamily="34" charset="-128"/>
                <a:cs typeface="ＭＳ Ｐゴシック" pitchFamily="-112" charset="-128"/>
              </a:rPr>
              <a:t>Conocimiento de propuestas, acceso a los debates</a:t>
            </a:r>
          </a:p>
          <a:p>
            <a:pPr marL="342900" indent="-342900" algn="just" defTabSz="457200" eaLnBrk="0" hangingPunct="0">
              <a:lnSpc>
                <a:spcPct val="90000"/>
              </a:lnSpc>
              <a:spcBef>
                <a:spcPct val="20000"/>
              </a:spcBef>
              <a:buFont typeface="Wingdings" pitchFamily="2" charset="2"/>
              <a:buChar char="ü"/>
              <a:defRPr/>
            </a:pPr>
            <a:r>
              <a:rPr lang="es-ES_tradnl" sz="2400" dirty="0">
                <a:latin typeface="+mn-lt"/>
                <a:ea typeface="ＭＳ Ｐゴシック" pitchFamily="34" charset="-128"/>
                <a:cs typeface="ＭＳ Ｐゴシック" pitchFamily="-112" charset="-128"/>
              </a:rPr>
              <a:t>Incorporación a la vida política (voto, cargos públicos, etc.)</a:t>
            </a:r>
          </a:p>
          <a:p>
            <a:pPr marL="342900" indent="-342900" algn="just" defTabSz="457200" eaLnBrk="0" hangingPunct="0">
              <a:lnSpc>
                <a:spcPct val="90000"/>
              </a:lnSpc>
              <a:spcBef>
                <a:spcPct val="20000"/>
              </a:spcBef>
              <a:buFont typeface="Wingdings" pitchFamily="2" charset="2"/>
              <a:buChar char="ü"/>
              <a:defRPr/>
            </a:pPr>
            <a:r>
              <a:rPr lang="es-ES_tradnl" sz="2400" dirty="0">
                <a:latin typeface="+mn-lt"/>
                <a:ea typeface="ＭＳ Ｐゴシック" pitchFamily="34" charset="-128"/>
                <a:cs typeface="ＭＳ Ｐゴシック" pitchFamily="-112" charset="-128"/>
              </a:rPr>
              <a:t>Reconocimiento ciudadano pleno (capacidad jurídica y acceso a la justicia)</a:t>
            </a:r>
            <a:endParaRPr lang="en-US" sz="2400" dirty="0">
              <a:latin typeface="+mn-lt"/>
              <a:ea typeface="ＭＳ Ｐゴシック" pitchFamily="34" charset="-128"/>
              <a:cs typeface="ＭＳ Ｐゴシック" pitchFamily="-112"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37890"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37891" name="TextBox 7"/>
          <p:cNvSpPr txBox="1">
            <a:spLocks noChangeArrowheads="1"/>
          </p:cNvSpPr>
          <p:nvPr/>
        </p:nvSpPr>
        <p:spPr bwMode="auto">
          <a:xfrm>
            <a:off x="1403350" y="217488"/>
            <a:ext cx="6337300" cy="822325"/>
          </a:xfrm>
          <a:prstGeom prst="rect">
            <a:avLst/>
          </a:prstGeom>
          <a:noFill/>
          <a:ln w="9525">
            <a:noFill/>
            <a:miter lim="800000"/>
            <a:headEnd/>
            <a:tailEnd/>
          </a:ln>
        </p:spPr>
        <p:txBody>
          <a:bodyPr>
            <a:spAutoFit/>
          </a:bodyPr>
          <a:lstStyle/>
          <a:p>
            <a:pPr algn="ctr" defTabSz="457200"/>
            <a:r>
              <a:rPr lang="es-ES_tradnl" sz="2400" b="1">
                <a:latin typeface="Calibri" pitchFamily="34" charset="0"/>
                <a:ea typeface="ＭＳ Ｐゴシック"/>
                <a:cs typeface="ＭＳ Ｐゴシック"/>
              </a:rPr>
              <a:t>Indice significativo de abstención de Personas con Discapacidad en Procesos Electorales</a:t>
            </a:r>
            <a:endParaRPr lang="es-PE" sz="2400" b="1">
              <a:latin typeface="Calibri" pitchFamily="34" charset="0"/>
              <a:ea typeface="ＭＳ Ｐゴシック"/>
              <a:cs typeface="ＭＳ Ｐゴシック"/>
            </a:endParaRPr>
          </a:p>
        </p:txBody>
      </p:sp>
      <p:sp>
        <p:nvSpPr>
          <p:cNvPr id="37892" name="Rectangle 4"/>
          <p:cNvSpPr>
            <a:spLocks noChangeArrowheads="1"/>
          </p:cNvSpPr>
          <p:nvPr/>
        </p:nvSpPr>
        <p:spPr bwMode="auto">
          <a:xfrm>
            <a:off x="152400" y="1143000"/>
            <a:ext cx="8235950" cy="4983163"/>
          </a:xfrm>
          <a:prstGeom prst="rect">
            <a:avLst/>
          </a:prstGeom>
          <a:noFill/>
          <a:ln w="9525">
            <a:noFill/>
            <a:miter lim="800000"/>
            <a:headEnd/>
            <a:tailEnd/>
          </a:ln>
        </p:spPr>
        <p:txBody>
          <a:bodyPr/>
          <a:lstStyle/>
          <a:p>
            <a:pPr algn="just" eaLnBrk="0" hangingPunct="0">
              <a:spcBef>
                <a:spcPct val="20000"/>
              </a:spcBef>
              <a:buFont typeface="Arial" charset="0"/>
              <a:buChar char="•"/>
            </a:pPr>
            <a:r>
              <a:rPr lang="es-ES" sz="2400">
                <a:latin typeface="Calibri" pitchFamily="34" charset="0"/>
                <a:ea typeface="ＭＳ Ｐゴシック"/>
                <a:cs typeface="ＭＳ Ｐゴシック"/>
              </a:rPr>
              <a:t> Indice de abstención en procesos electorales de las personas con discapacidad, es de porcentaje superior al de los votantes que no tienen discapacidad a nivel internacional.</a:t>
            </a:r>
          </a:p>
          <a:p>
            <a:pPr algn="just" eaLnBrk="0" hangingPunct="0">
              <a:spcBef>
                <a:spcPct val="20000"/>
              </a:spcBef>
              <a:buFont typeface="Arial" charset="0"/>
              <a:buChar char="•"/>
            </a:pPr>
            <a:r>
              <a:rPr lang="es-ES" sz="2400">
                <a:latin typeface="Calibri" pitchFamily="34" charset="0"/>
                <a:ea typeface="ＭＳ Ｐゴシック"/>
                <a:cs typeface="ＭＳ Ｐゴシック"/>
              </a:rPr>
              <a:t> Gran parte de la ciudadanía con discapacidad se queda sin votar porque los sistemas electorales integralmente, desde el proceso de cedulación e inscripción hasta el propio momento de emitir el voto, les presentan una serie de barreras físicas, arquitectónicas, de información y comunicación, actitudinales y burocráticas que les convierten en inaccesible el entorno electoral.</a:t>
            </a:r>
          </a:p>
          <a:p>
            <a:pPr algn="just" eaLnBrk="0" hangingPunct="0">
              <a:spcBef>
                <a:spcPct val="20000"/>
              </a:spcBef>
              <a:buFont typeface="Arial" charset="0"/>
              <a:buChar char="•"/>
            </a:pPr>
            <a:r>
              <a:rPr lang="es-ES" sz="2400">
                <a:latin typeface="Calibri" pitchFamily="34" charset="0"/>
                <a:ea typeface="ＭＳ Ｐゴシック"/>
                <a:cs typeface="ＭＳ Ｐゴシック"/>
              </a:rPr>
              <a:t> Un sistema electoral inaccesible, a su vez deriva en una violación a sus derechos humanos, constitucionales y libertades fundamentales.</a:t>
            </a:r>
            <a:endParaRPr lang="es-AR" sz="2400">
              <a:latin typeface="Calibri"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38914"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128004" name="Rectangle 4"/>
          <p:cNvSpPr>
            <a:spLocks noChangeArrowheads="1"/>
          </p:cNvSpPr>
          <p:nvPr/>
        </p:nvSpPr>
        <p:spPr bwMode="auto">
          <a:xfrm>
            <a:off x="152400" y="1143000"/>
            <a:ext cx="8534400" cy="4983163"/>
          </a:xfrm>
          <a:prstGeom prst="rect">
            <a:avLst/>
          </a:prstGeom>
          <a:noFill/>
          <a:ln>
            <a:noFill/>
          </a:ln>
          <a:effectLst/>
          <a:extLst/>
        </p:spPr>
        <p:txBody>
          <a:bodyPr/>
          <a:lstStyle/>
          <a:p>
            <a:pPr algn="just" eaLnBrk="0" hangingPunct="0">
              <a:spcBef>
                <a:spcPct val="20000"/>
              </a:spcBef>
              <a:buFont typeface="Arial" charset="0"/>
              <a:buChar char="•"/>
            </a:pPr>
            <a:r>
              <a:rPr lang="es-ES" sz="2400">
                <a:latin typeface="Calibri" pitchFamily="34" charset="0"/>
                <a:ea typeface="ＭＳ Ｐゴシック"/>
                <a:cs typeface="ＭＳ Ｐゴシック"/>
              </a:rPr>
              <a:t> Algunas de las principales causas de la abstención:</a:t>
            </a:r>
          </a:p>
          <a:p>
            <a:pPr algn="just" eaLnBrk="0" hangingPunct="0">
              <a:spcBef>
                <a:spcPct val="20000"/>
              </a:spcBef>
            </a:pPr>
            <a:endParaRPr lang="es-ES" sz="2400">
              <a:latin typeface="Calibri" pitchFamily="34" charset="0"/>
              <a:ea typeface="ＭＳ Ｐゴシック"/>
              <a:cs typeface="ＭＳ Ｐゴシック"/>
            </a:endParaRPr>
          </a:p>
          <a:p>
            <a:pPr>
              <a:buFont typeface="Wingdings" pitchFamily="2" charset="2"/>
              <a:buChar char="Ø"/>
            </a:pPr>
            <a:r>
              <a:rPr lang="es-ES" sz="2400">
                <a:latin typeface="Calibri" pitchFamily="34" charset="0"/>
                <a:ea typeface="ＭＳ Ｐゴシック"/>
                <a:cs typeface="ＭＳ Ｐゴシック"/>
              </a:rPr>
              <a:t>Centro de votación inaccesible</a:t>
            </a:r>
          </a:p>
          <a:p>
            <a:pPr>
              <a:buFont typeface="Wingdings" pitchFamily="2" charset="2"/>
              <a:buChar char="Ø"/>
            </a:pPr>
            <a:r>
              <a:rPr lang="es-ES" sz="2400">
                <a:latin typeface="Calibri" pitchFamily="34" charset="0"/>
                <a:ea typeface="ＭＳ Ｐゴシック"/>
                <a:cs typeface="ＭＳ Ｐゴシック"/>
              </a:rPr>
              <a:t> Cubículo de votación inaccesible</a:t>
            </a:r>
          </a:p>
          <a:p>
            <a:pPr>
              <a:buFont typeface="Wingdings" pitchFamily="2" charset="2"/>
              <a:buChar char="Ø"/>
            </a:pPr>
            <a:r>
              <a:rPr lang="es-ES" sz="2400">
                <a:latin typeface="Calibri" pitchFamily="34" charset="0"/>
                <a:ea typeface="ＭＳ Ｐゴシック"/>
                <a:cs typeface="ＭＳ Ｐゴシック"/>
              </a:rPr>
              <a:t> Falta de privacidad en el recinto electoral</a:t>
            </a:r>
          </a:p>
          <a:p>
            <a:pPr>
              <a:buFont typeface="Wingdings" pitchFamily="2" charset="2"/>
              <a:buChar char="Ø"/>
            </a:pPr>
            <a:r>
              <a:rPr lang="es-ES" sz="2400">
                <a:latin typeface="Calibri" pitchFamily="34" charset="0"/>
                <a:ea typeface="ＭＳ Ｐゴシック"/>
                <a:cs typeface="ＭＳ Ｐゴシック"/>
              </a:rPr>
              <a:t> Papeletas inaccesibles</a:t>
            </a:r>
          </a:p>
          <a:p>
            <a:pPr>
              <a:buFont typeface="Wingdings" pitchFamily="2" charset="2"/>
              <a:buChar char="Ø"/>
            </a:pPr>
            <a:r>
              <a:rPr lang="es-ES" sz="2400">
                <a:latin typeface="Calibri" pitchFamily="34" charset="0"/>
                <a:ea typeface="ＭＳ Ｐゴシック"/>
                <a:cs typeface="ＭＳ Ｐゴシック"/>
              </a:rPr>
              <a:t> Falta de información</a:t>
            </a:r>
          </a:p>
          <a:p>
            <a:pPr>
              <a:buFont typeface="Wingdings" pitchFamily="2" charset="2"/>
              <a:buChar char="Ø"/>
            </a:pPr>
            <a:r>
              <a:rPr lang="es-ES" sz="2400">
                <a:latin typeface="Calibri" pitchFamily="34" charset="0"/>
                <a:ea typeface="ＭＳ Ｐゴシック"/>
                <a:cs typeface="ＭＳ Ｐゴシック"/>
              </a:rPr>
              <a:t> Denegatoria de derecho al voto por parte de familiares y encargados</a:t>
            </a:r>
          </a:p>
          <a:p>
            <a:pPr>
              <a:buFont typeface="Wingdings" pitchFamily="2" charset="2"/>
              <a:buChar char="Ø"/>
            </a:pPr>
            <a:r>
              <a:rPr lang="es-ES" sz="2400">
                <a:latin typeface="Calibri" pitchFamily="34" charset="0"/>
                <a:ea typeface="ＭＳ Ｐゴシック"/>
                <a:cs typeface="ＭＳ Ｐゴシック"/>
              </a:rPr>
              <a:t> Actitud de operadores electorales</a:t>
            </a:r>
          </a:p>
          <a:p>
            <a:pPr>
              <a:buFont typeface="Wingdings" pitchFamily="2" charset="2"/>
              <a:buChar char="Ø"/>
            </a:pPr>
            <a:r>
              <a:rPr lang="es-ES" sz="2400">
                <a:latin typeface="Calibri" pitchFamily="34" charset="0"/>
                <a:ea typeface="ＭＳ Ｐゴシック"/>
                <a:cs typeface="ＭＳ Ｐゴシック"/>
              </a:rPr>
              <a:t>Actitud de los otros votantes</a:t>
            </a:r>
          </a:p>
          <a:p>
            <a:pPr>
              <a:buFont typeface="Wingdings" pitchFamily="2" charset="2"/>
              <a:buChar char="Ø"/>
            </a:pPr>
            <a:r>
              <a:rPr lang="es-ES" sz="2400">
                <a:latin typeface="Calibri" pitchFamily="34" charset="0"/>
                <a:ea typeface="ＭＳ Ｐゴシック"/>
                <a:cs typeface="ＭＳ Ｐゴシック"/>
              </a:rPr>
              <a:t> Actitud del votante con discapacidad: falta de interés, falta de sentido de pertenencia y ciudadanía. </a:t>
            </a:r>
            <a:endParaRPr lang="es-AR" sz="2400">
              <a:latin typeface="Calibri" pitchFamily="34" charset="0"/>
              <a:ea typeface="ＭＳ Ｐゴシック"/>
              <a:cs typeface="ＭＳ Ｐゴシック"/>
            </a:endParaRPr>
          </a:p>
        </p:txBody>
      </p:sp>
      <p:sp>
        <p:nvSpPr>
          <p:cNvPr id="38916" name="TextBox 7"/>
          <p:cNvSpPr txBox="1">
            <a:spLocks noChangeArrowheads="1"/>
          </p:cNvSpPr>
          <p:nvPr/>
        </p:nvSpPr>
        <p:spPr bwMode="auto">
          <a:xfrm>
            <a:off x="1403350" y="217488"/>
            <a:ext cx="6337300" cy="822325"/>
          </a:xfrm>
          <a:prstGeom prst="rect">
            <a:avLst/>
          </a:prstGeom>
          <a:noFill/>
          <a:ln w="9525">
            <a:noFill/>
            <a:miter lim="800000"/>
            <a:headEnd/>
            <a:tailEnd/>
          </a:ln>
        </p:spPr>
        <p:txBody>
          <a:bodyPr>
            <a:spAutoFit/>
          </a:bodyPr>
          <a:lstStyle/>
          <a:p>
            <a:pPr algn="ctr" defTabSz="457200"/>
            <a:r>
              <a:rPr lang="es-ES_tradnl" sz="2400" b="1">
                <a:latin typeface="Calibri" pitchFamily="34" charset="0"/>
                <a:ea typeface="ＭＳ Ｐゴシック"/>
                <a:cs typeface="ＭＳ Ｐゴシック"/>
              </a:rPr>
              <a:t>Indice significativo de abstención de Personas con Discapacidad en Procesos Electorales</a:t>
            </a:r>
            <a:endParaRPr lang="es-PE" sz="2400" b="1">
              <a:latin typeface="Calibri"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39938"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39939" name="Text Box 9"/>
          <p:cNvSpPr txBox="1">
            <a:spLocks noChangeArrowheads="1"/>
          </p:cNvSpPr>
          <p:nvPr/>
        </p:nvSpPr>
        <p:spPr bwMode="auto">
          <a:xfrm>
            <a:off x="1976438" y="76200"/>
            <a:ext cx="4038600" cy="946150"/>
          </a:xfrm>
          <a:prstGeom prst="rect">
            <a:avLst/>
          </a:prstGeom>
          <a:noFill/>
          <a:ln w="9525">
            <a:noFill/>
            <a:miter lim="800000"/>
            <a:headEnd/>
            <a:tailEnd/>
          </a:ln>
        </p:spPr>
        <p:txBody>
          <a:bodyPr>
            <a:spAutoFit/>
          </a:bodyPr>
          <a:lstStyle/>
          <a:p>
            <a:pPr algn="ctr"/>
            <a:r>
              <a:rPr lang="es-CL" sz="2800" b="1">
                <a:latin typeface="Calibri" pitchFamily="34" charset="0"/>
                <a:ea typeface="ＭＳ Ｐゴシック"/>
                <a:cs typeface="ＭＳ Ｐゴシック"/>
              </a:rPr>
              <a:t>Recomendaciones Generales</a:t>
            </a:r>
            <a:endParaRPr lang="en-US" sz="2800">
              <a:ea typeface="ＭＳ Ｐゴシック"/>
              <a:cs typeface="ＭＳ Ｐゴシック"/>
            </a:endParaRPr>
          </a:p>
        </p:txBody>
      </p:sp>
      <p:sp>
        <p:nvSpPr>
          <p:cNvPr id="2" name="1 Rectángulo"/>
          <p:cNvSpPr/>
          <p:nvPr/>
        </p:nvSpPr>
        <p:spPr>
          <a:xfrm>
            <a:off x="344488" y="1038225"/>
            <a:ext cx="7972425" cy="5114925"/>
          </a:xfrm>
          <a:prstGeom prst="rect">
            <a:avLst/>
          </a:prstGeom>
        </p:spPr>
        <p:txBody>
          <a:bodyPr>
            <a:spAutoFit/>
          </a:bodyPr>
          <a:lstStyle/>
          <a:p>
            <a:pPr defTabSz="457200">
              <a:defRPr/>
            </a:pPr>
            <a:r>
              <a:rPr lang="en-US" sz="1900" dirty="0">
                <a:latin typeface="+mn-lt"/>
                <a:ea typeface="ＭＳ Ｐゴシック" pitchFamily="34" charset="-128"/>
              </a:rPr>
              <a:t>1.  </a:t>
            </a:r>
            <a:r>
              <a:rPr lang="en-US" sz="1900" b="1" u="sng" dirty="0" err="1">
                <a:latin typeface="+mn-lt"/>
                <a:ea typeface="ＭＳ Ｐゴシック" pitchFamily="34" charset="-128"/>
              </a:rPr>
              <a:t>Previas</a:t>
            </a:r>
            <a:r>
              <a:rPr lang="en-US" sz="1900" b="1" u="sng" dirty="0">
                <a:latin typeface="+mn-lt"/>
                <a:ea typeface="ＭＳ Ｐゴシック" pitchFamily="34" charset="-128"/>
              </a:rPr>
              <a:t> al </a:t>
            </a:r>
            <a:r>
              <a:rPr lang="en-US" sz="1900" b="1" u="sng" dirty="0" err="1">
                <a:latin typeface="+mn-lt"/>
                <a:ea typeface="ＭＳ Ｐゴシック" pitchFamily="34" charset="-128"/>
              </a:rPr>
              <a:t>acto</a:t>
            </a:r>
            <a:r>
              <a:rPr lang="en-US" sz="1900" b="1" u="sng" dirty="0">
                <a:latin typeface="+mn-lt"/>
                <a:ea typeface="ＭＳ Ｐゴシック" pitchFamily="34" charset="-128"/>
              </a:rPr>
              <a:t> </a:t>
            </a:r>
            <a:r>
              <a:rPr lang="en-US" sz="1900" b="1" u="sng" dirty="0" err="1">
                <a:latin typeface="+mn-lt"/>
                <a:ea typeface="ＭＳ Ｐゴシック" pitchFamily="34" charset="-128"/>
              </a:rPr>
              <a:t>eleccionario</a:t>
            </a:r>
            <a:r>
              <a:rPr lang="en-US" sz="1900" dirty="0">
                <a:latin typeface="+mn-lt"/>
                <a:ea typeface="ＭＳ Ｐゴシック" pitchFamily="34" charset="-128"/>
              </a:rPr>
              <a:t>:</a:t>
            </a:r>
          </a:p>
          <a:p>
            <a:pPr defTabSz="457200">
              <a:defRPr/>
            </a:pPr>
            <a:endParaRPr lang="es-ES" sz="1900" b="1" dirty="0">
              <a:latin typeface="+mn-lt"/>
              <a:ea typeface="ＭＳ Ｐゴシック" pitchFamily="34" charset="-128"/>
            </a:endParaRPr>
          </a:p>
          <a:p>
            <a:pPr marL="342900" indent="-342900" algn="just" defTabSz="457200">
              <a:buFont typeface="Arial" pitchFamily="34" charset="0"/>
              <a:buChar char="•"/>
              <a:defRPr/>
            </a:pPr>
            <a:r>
              <a:rPr lang="en-US" sz="1900" b="1" dirty="0">
                <a:latin typeface="+mn-lt"/>
                <a:ea typeface="ＭＳ Ｐゴシック" pitchFamily="34" charset="-128"/>
              </a:rPr>
              <a:t>LEY QUE ASEGURE EL DERECHO A VOTO UNIVERSAL Y ACCESIBLE: </a:t>
            </a:r>
            <a:r>
              <a:rPr lang="en-US" sz="1900" dirty="0" err="1">
                <a:latin typeface="+mn-lt"/>
                <a:ea typeface="ＭＳ Ｐゴシック" pitchFamily="34" charset="-128"/>
              </a:rPr>
              <a:t>incluyendo</a:t>
            </a:r>
            <a:r>
              <a:rPr lang="en-US" sz="1900" dirty="0">
                <a:latin typeface="+mn-lt"/>
                <a:ea typeface="ＭＳ Ｐゴシック" pitchFamily="34" charset="-128"/>
              </a:rPr>
              <a:t> </a:t>
            </a:r>
            <a:r>
              <a:rPr lang="en-US" sz="1900" dirty="0" err="1">
                <a:latin typeface="+mn-lt"/>
                <a:ea typeface="ＭＳ Ｐゴシック" pitchFamily="34" charset="-128"/>
              </a:rPr>
              <a:t>modalidades</a:t>
            </a:r>
            <a:r>
              <a:rPr lang="en-US" sz="1900" dirty="0">
                <a:latin typeface="+mn-lt"/>
                <a:ea typeface="ＭＳ Ｐゴシック" pitchFamily="34" charset="-128"/>
              </a:rPr>
              <a:t> de </a:t>
            </a:r>
            <a:r>
              <a:rPr lang="en-US" sz="1900" b="1" dirty="0">
                <a:latin typeface="+mn-lt"/>
                <a:ea typeface="ＭＳ Ｐゴシック" pitchFamily="34" charset="-128"/>
              </a:rPr>
              <a:t>VOTO PUBLICO, SEMI PUBLICO Y ASISTIDO.</a:t>
            </a:r>
          </a:p>
          <a:p>
            <a:pPr marL="342900" indent="-342900" algn="just" defTabSz="457200">
              <a:buFont typeface="Arial" pitchFamily="34" charset="0"/>
              <a:buChar char="•"/>
              <a:defRPr/>
            </a:pPr>
            <a:r>
              <a:rPr lang="en-US" sz="1900" b="1" dirty="0">
                <a:latin typeface="+mn-lt"/>
                <a:ea typeface="ＭＳ Ｐゴシック" pitchFamily="34" charset="-128"/>
              </a:rPr>
              <a:t>GENERAR PROTOCOLO DE ACCESIBILIDAD EN PROCESOS ELECTORALES</a:t>
            </a:r>
          </a:p>
          <a:p>
            <a:pPr marL="342900" indent="-342900" algn="just" defTabSz="457200">
              <a:buFont typeface="Arial" pitchFamily="34" charset="0"/>
              <a:buChar char="•"/>
              <a:defRPr/>
            </a:pPr>
            <a:r>
              <a:rPr lang="en-US" sz="1900" b="1" dirty="0">
                <a:latin typeface="+mn-lt"/>
                <a:ea typeface="ＭＳ Ｐゴシック" pitchFamily="34" charset="-128"/>
              </a:rPr>
              <a:t>PUBLICIDAD ELECTORAL ACCESIBLE:</a:t>
            </a:r>
            <a:r>
              <a:rPr lang="en-US" sz="1900" dirty="0">
                <a:latin typeface="+mn-lt"/>
                <a:ea typeface="ＭＳ Ｐゴシック" pitchFamily="34" charset="-128"/>
              </a:rPr>
              <a:t> En la </a:t>
            </a:r>
            <a:r>
              <a:rPr lang="en-US" sz="1900" dirty="0" err="1">
                <a:latin typeface="+mn-lt"/>
                <a:ea typeface="ＭＳ Ｐゴシック" pitchFamily="34" charset="-128"/>
              </a:rPr>
              <a:t>publicidad</a:t>
            </a:r>
            <a:r>
              <a:rPr lang="en-US" sz="1900" dirty="0">
                <a:latin typeface="+mn-lt"/>
                <a:ea typeface="ＭＳ Ｐゴシック" pitchFamily="34" charset="-128"/>
              </a:rPr>
              <a:t> electoral se </a:t>
            </a:r>
            <a:r>
              <a:rPr lang="en-US" sz="1900" dirty="0" err="1">
                <a:latin typeface="+mn-lt"/>
                <a:ea typeface="ＭＳ Ｐゴシック" pitchFamily="34" charset="-128"/>
              </a:rPr>
              <a:t>deberán</a:t>
            </a:r>
            <a:r>
              <a:rPr lang="en-US" sz="1900" dirty="0">
                <a:latin typeface="+mn-lt"/>
                <a:ea typeface="ＭＳ Ｐゴシック" pitchFamily="34" charset="-128"/>
              </a:rPr>
              <a:t> </a:t>
            </a:r>
            <a:r>
              <a:rPr lang="en-US" sz="1900" dirty="0" err="1">
                <a:latin typeface="+mn-lt"/>
                <a:ea typeface="ＭＳ Ｐゴシック" pitchFamily="34" charset="-128"/>
              </a:rPr>
              <a:t>aplicar</a:t>
            </a:r>
            <a:r>
              <a:rPr lang="en-US" sz="1900" dirty="0">
                <a:latin typeface="+mn-lt"/>
                <a:ea typeface="ＭＳ Ｐゴシック" pitchFamily="34" charset="-128"/>
              </a:rPr>
              <a:t> </a:t>
            </a:r>
            <a:r>
              <a:rPr lang="en-US" sz="1900" dirty="0" err="1">
                <a:latin typeface="+mn-lt"/>
                <a:ea typeface="ＭＳ Ｐゴシック" pitchFamily="34" charset="-128"/>
              </a:rPr>
              <a:t>herramientas</a:t>
            </a:r>
            <a:r>
              <a:rPr lang="en-US" sz="1900" dirty="0">
                <a:latin typeface="+mn-lt"/>
                <a:ea typeface="ＭＳ Ｐゴシック" pitchFamily="34" charset="-128"/>
              </a:rPr>
              <a:t> de </a:t>
            </a:r>
            <a:r>
              <a:rPr lang="en-US" sz="1900" dirty="0" err="1">
                <a:latin typeface="+mn-lt"/>
                <a:ea typeface="ＭＳ Ｐゴシック" pitchFamily="34" charset="-128"/>
              </a:rPr>
              <a:t>accesibilidad</a:t>
            </a:r>
            <a:r>
              <a:rPr lang="en-US" sz="1900" dirty="0">
                <a:latin typeface="+mn-lt"/>
                <a:ea typeface="ＭＳ Ｐゴシック" pitchFamily="34" charset="-128"/>
              </a:rPr>
              <a:t>: </a:t>
            </a:r>
            <a:r>
              <a:rPr lang="en-US" sz="1900" dirty="0" err="1">
                <a:latin typeface="+mn-lt"/>
                <a:ea typeface="ＭＳ Ｐゴシック" pitchFamily="34" charset="-128"/>
              </a:rPr>
              <a:t>subtitulación</a:t>
            </a:r>
            <a:r>
              <a:rPr lang="en-US" sz="1900" dirty="0">
                <a:latin typeface="+mn-lt"/>
                <a:ea typeface="ＭＳ Ｐゴシック" pitchFamily="34" charset="-128"/>
              </a:rPr>
              <a:t> visible u </a:t>
            </a:r>
            <a:r>
              <a:rPr lang="en-US" sz="1900" dirty="0" err="1">
                <a:latin typeface="+mn-lt"/>
                <a:ea typeface="ＭＳ Ｐゴシック" pitchFamily="34" charset="-128"/>
              </a:rPr>
              <a:t>oculta</a:t>
            </a:r>
            <a:r>
              <a:rPr lang="en-US" sz="1900" dirty="0">
                <a:latin typeface="+mn-lt"/>
                <a:ea typeface="ＭＳ Ｐゴシック" pitchFamily="34" charset="-128"/>
              </a:rPr>
              <a:t> (</a:t>
            </a:r>
            <a:r>
              <a:rPr lang="en-US" sz="1900" i="1" dirty="0">
                <a:latin typeface="+mn-lt"/>
                <a:ea typeface="ＭＳ Ｐゴシック" pitchFamily="34" charset="-128"/>
              </a:rPr>
              <a:t>close caption</a:t>
            </a:r>
            <a:r>
              <a:rPr lang="en-US" sz="1900" dirty="0">
                <a:latin typeface="+mn-lt"/>
                <a:ea typeface="ＭＳ Ｐゴシック" pitchFamily="34" charset="-128"/>
              </a:rPr>
              <a:t>), </a:t>
            </a:r>
            <a:r>
              <a:rPr lang="en-US" sz="1900" dirty="0" err="1">
                <a:latin typeface="+mn-lt"/>
                <a:ea typeface="ＭＳ Ｐゴシック" pitchFamily="34" charset="-128"/>
              </a:rPr>
              <a:t>guia</a:t>
            </a:r>
            <a:r>
              <a:rPr lang="en-US" sz="1900" dirty="0">
                <a:latin typeface="+mn-lt"/>
                <a:ea typeface="ＭＳ Ｐゴシック" pitchFamily="34" charset="-128"/>
              </a:rPr>
              <a:t> en </a:t>
            </a:r>
            <a:r>
              <a:rPr lang="en-US" sz="1900" dirty="0" err="1">
                <a:latin typeface="+mn-lt"/>
                <a:ea typeface="ＭＳ Ｐゴシック" pitchFamily="34" charset="-128"/>
              </a:rPr>
              <a:t>braile</a:t>
            </a:r>
            <a:r>
              <a:rPr lang="en-US" sz="1900" dirty="0">
                <a:latin typeface="+mn-lt"/>
                <a:ea typeface="ＭＳ Ｐゴシック" pitchFamily="34" charset="-128"/>
              </a:rPr>
              <a:t>, </a:t>
            </a:r>
            <a:r>
              <a:rPr lang="en-US" sz="1900" dirty="0" err="1">
                <a:latin typeface="+mn-lt"/>
                <a:ea typeface="ＭＳ Ｐゴシック" pitchFamily="34" charset="-128"/>
              </a:rPr>
              <a:t>listado</a:t>
            </a:r>
            <a:r>
              <a:rPr lang="en-US" sz="1900" dirty="0">
                <a:latin typeface="+mn-lt"/>
                <a:ea typeface="ＭＳ Ｐゴシック" pitchFamily="34" charset="-128"/>
              </a:rPr>
              <a:t> de </a:t>
            </a:r>
            <a:r>
              <a:rPr lang="en-US" sz="1900" dirty="0" err="1">
                <a:latin typeface="+mn-lt"/>
                <a:ea typeface="ＭＳ Ｐゴシック" pitchFamily="34" charset="-128"/>
              </a:rPr>
              <a:t>candidatos</a:t>
            </a:r>
            <a:r>
              <a:rPr lang="en-US" sz="1900" dirty="0">
                <a:latin typeface="+mn-lt"/>
                <a:ea typeface="ＭＳ Ｐゴシック" pitchFamily="34" charset="-128"/>
              </a:rPr>
              <a:t> en </a:t>
            </a:r>
            <a:r>
              <a:rPr lang="en-US" sz="1900" dirty="0" err="1">
                <a:latin typeface="+mn-lt"/>
                <a:ea typeface="ＭＳ Ｐゴシック" pitchFamily="34" charset="-128"/>
              </a:rPr>
              <a:t>braile</a:t>
            </a:r>
            <a:r>
              <a:rPr lang="en-US" sz="1900" dirty="0">
                <a:latin typeface="+mn-lt"/>
                <a:ea typeface="ＭＳ Ｐゴシック" pitchFamily="34" charset="-128"/>
              </a:rPr>
              <a:t> y </a:t>
            </a:r>
            <a:r>
              <a:rPr lang="en-US" sz="1900" dirty="0" err="1">
                <a:latin typeface="+mn-lt"/>
                <a:ea typeface="ＭＳ Ｐゴシック" pitchFamily="34" charset="-128"/>
              </a:rPr>
              <a:t>mención</a:t>
            </a:r>
            <a:r>
              <a:rPr lang="en-US" sz="1900" dirty="0">
                <a:latin typeface="+mn-lt"/>
                <a:ea typeface="ＭＳ Ｐゴシック" pitchFamily="34" charset="-128"/>
              </a:rPr>
              <a:t> en audio y en </a:t>
            </a:r>
            <a:r>
              <a:rPr lang="en-US" sz="1900" dirty="0" err="1">
                <a:latin typeface="+mn-lt"/>
                <a:ea typeface="ＭＳ Ｐゴシック" pitchFamily="34" charset="-128"/>
              </a:rPr>
              <a:t>imagen</a:t>
            </a:r>
            <a:r>
              <a:rPr lang="en-US" sz="1900" dirty="0">
                <a:latin typeface="+mn-lt"/>
                <a:ea typeface="ＭＳ Ｐゴシック" pitchFamily="34" charset="-128"/>
              </a:rPr>
              <a:t> del </a:t>
            </a:r>
            <a:r>
              <a:rPr lang="en-US" sz="1900" dirty="0" err="1">
                <a:latin typeface="+mn-lt"/>
                <a:ea typeface="ＭＳ Ｐゴシック" pitchFamily="34" charset="-128"/>
              </a:rPr>
              <a:t>nombre</a:t>
            </a:r>
            <a:r>
              <a:rPr lang="en-US" sz="1900" dirty="0">
                <a:latin typeface="+mn-lt"/>
                <a:ea typeface="ＭＳ Ｐゴシック" pitchFamily="34" charset="-128"/>
              </a:rPr>
              <a:t> de la </a:t>
            </a:r>
            <a:r>
              <a:rPr lang="en-US" sz="1900" dirty="0" err="1">
                <a:latin typeface="+mn-lt"/>
                <a:ea typeface="ＭＳ Ｐゴシック" pitchFamily="34" charset="-128"/>
              </a:rPr>
              <a:t>agrupación</a:t>
            </a:r>
            <a:r>
              <a:rPr lang="en-US" sz="1900" dirty="0">
                <a:latin typeface="+mn-lt"/>
                <a:ea typeface="ＭＳ Ｐゴシック" pitchFamily="34" charset="-128"/>
              </a:rPr>
              <a:t> </a:t>
            </a:r>
            <a:r>
              <a:rPr lang="en-US" sz="1900" dirty="0" err="1">
                <a:latin typeface="+mn-lt"/>
                <a:ea typeface="ＭＳ Ｐゴシック" pitchFamily="34" charset="-128"/>
              </a:rPr>
              <a:t>política</a:t>
            </a:r>
            <a:r>
              <a:rPr lang="en-US" sz="1900" dirty="0">
                <a:latin typeface="+mn-lt"/>
                <a:ea typeface="ＭＳ Ｐゴシック" pitchFamily="34" charset="-128"/>
              </a:rPr>
              <a:t>, </a:t>
            </a:r>
            <a:r>
              <a:rPr lang="en-US" sz="1900" dirty="0" err="1">
                <a:latin typeface="+mn-lt"/>
                <a:ea typeface="ＭＳ Ｐゴシック" pitchFamily="34" charset="-128"/>
              </a:rPr>
              <a:t>número</a:t>
            </a:r>
            <a:r>
              <a:rPr lang="en-US" sz="1900" dirty="0">
                <a:latin typeface="+mn-lt"/>
                <a:ea typeface="ＭＳ Ｐゴシック" pitchFamily="34" charset="-128"/>
              </a:rPr>
              <a:t> de </a:t>
            </a:r>
            <a:r>
              <a:rPr lang="en-US" sz="1900" dirty="0" err="1">
                <a:latin typeface="+mn-lt"/>
                <a:ea typeface="ＭＳ Ｐゴシック" pitchFamily="34" charset="-128"/>
              </a:rPr>
              <a:t>lista</a:t>
            </a:r>
            <a:r>
              <a:rPr lang="en-US" sz="1900" dirty="0">
                <a:latin typeface="+mn-lt"/>
                <a:ea typeface="ＭＳ Ｐゴシック" pitchFamily="34" charset="-128"/>
              </a:rPr>
              <a:t> y </a:t>
            </a:r>
            <a:r>
              <a:rPr lang="en-US" sz="1900" dirty="0" err="1">
                <a:latin typeface="+mn-lt"/>
                <a:ea typeface="ＭＳ Ｐゴシック" pitchFamily="34" charset="-128"/>
              </a:rPr>
              <a:t>nombre</a:t>
            </a:r>
            <a:r>
              <a:rPr lang="en-US" sz="1900" dirty="0">
                <a:latin typeface="+mn-lt"/>
                <a:ea typeface="ＭＳ Ｐゴシック" pitchFamily="34" charset="-128"/>
              </a:rPr>
              <a:t> del/la primer </a:t>
            </a:r>
            <a:r>
              <a:rPr lang="en-US" sz="1900" dirty="0" err="1">
                <a:latin typeface="+mn-lt"/>
                <a:ea typeface="ＭＳ Ｐゴシック" pitchFamily="34" charset="-128"/>
              </a:rPr>
              <a:t>candidato</a:t>
            </a:r>
            <a:r>
              <a:rPr lang="en-US" sz="1900" dirty="0">
                <a:latin typeface="+mn-lt"/>
                <a:ea typeface="ＭＳ Ｐゴシック" pitchFamily="34" charset="-128"/>
              </a:rPr>
              <a:t>/a.</a:t>
            </a:r>
          </a:p>
          <a:p>
            <a:pPr marL="342900" indent="-342900" algn="just" defTabSz="457200">
              <a:buFont typeface="Wingdings" pitchFamily="2" charset="2"/>
              <a:buChar char="ü"/>
              <a:defRPr/>
            </a:pPr>
            <a:r>
              <a:rPr lang="es-ES" sz="2000" dirty="0">
                <a:latin typeface="+mn-lt"/>
                <a:ea typeface="ＭＳ Ｐゴシック" pitchFamily="34" charset="-128"/>
              </a:rPr>
              <a:t>Se debe proporcionar la información en diferentes formatos para ser percibida por todas las personas.</a:t>
            </a:r>
          </a:p>
          <a:p>
            <a:pPr marL="342900" indent="-342900" algn="just" defTabSz="457200">
              <a:buFont typeface="Wingdings" pitchFamily="2" charset="2"/>
              <a:buChar char="ü"/>
              <a:defRPr/>
            </a:pPr>
            <a:r>
              <a:rPr lang="es-ES" sz="2000" dirty="0">
                <a:latin typeface="+mn-lt"/>
                <a:ea typeface="ＭＳ Ｐゴシック" pitchFamily="34" charset="-128"/>
              </a:rPr>
              <a:t>El mensaje debe “comprender” cualquier situación en que se encuentren las personas que van a recibirlo, y ser congruente con el entorno en el cual se desenvuelven.</a:t>
            </a:r>
          </a:p>
          <a:p>
            <a:pPr marL="342900" indent="-342900" algn="just" defTabSz="457200">
              <a:buFont typeface="Wingdings" pitchFamily="2" charset="2"/>
              <a:buChar char="ü"/>
              <a:defRPr/>
            </a:pPr>
            <a:r>
              <a:rPr lang="es-ES" sz="2000" dirty="0">
                <a:latin typeface="+mn-lt"/>
                <a:ea typeface="ＭＳ Ｐゴシック" pitchFamily="34" charset="-128"/>
              </a:rPr>
              <a:t> Contar con la participación de las personas con discapacidad en la elaboración de los mensajes, que involucre sus propias necesidades</a:t>
            </a:r>
            <a:r>
              <a:rPr lang="es-ES" sz="2000" dirty="0">
                <a:latin typeface="Arial" pitchFamily="34" charset="0"/>
                <a:ea typeface="ＭＳ Ｐゴシック" pitchFamily="34" charset="-128"/>
              </a:rPr>
              <a:t>.</a:t>
            </a:r>
            <a:endParaRPr lang="es-ES" sz="1900" dirty="0">
              <a:latin typeface="+mn-lt"/>
              <a:ea typeface="ＭＳ Ｐゴシック"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40962"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40963" name="Text Box 9"/>
          <p:cNvSpPr txBox="1">
            <a:spLocks noChangeArrowheads="1"/>
          </p:cNvSpPr>
          <p:nvPr/>
        </p:nvSpPr>
        <p:spPr bwMode="auto">
          <a:xfrm>
            <a:off x="1976438" y="76200"/>
            <a:ext cx="4038600" cy="946150"/>
          </a:xfrm>
          <a:prstGeom prst="rect">
            <a:avLst/>
          </a:prstGeom>
          <a:noFill/>
          <a:ln w="9525">
            <a:noFill/>
            <a:miter lim="800000"/>
            <a:headEnd/>
            <a:tailEnd/>
          </a:ln>
        </p:spPr>
        <p:txBody>
          <a:bodyPr>
            <a:spAutoFit/>
          </a:bodyPr>
          <a:lstStyle/>
          <a:p>
            <a:pPr algn="ctr"/>
            <a:r>
              <a:rPr lang="es-CL" sz="2800" b="1">
                <a:latin typeface="Calibri" pitchFamily="34" charset="0"/>
                <a:ea typeface="ＭＳ Ｐゴシック"/>
                <a:cs typeface="ＭＳ Ｐゴシック"/>
              </a:rPr>
              <a:t>Recomendaciones Generales</a:t>
            </a:r>
            <a:endParaRPr lang="en-US" sz="2800">
              <a:ea typeface="ＭＳ Ｐゴシック"/>
              <a:cs typeface="ＭＳ Ｐゴシック"/>
            </a:endParaRPr>
          </a:p>
        </p:txBody>
      </p:sp>
      <p:sp>
        <p:nvSpPr>
          <p:cNvPr id="40964" name="1 Rectángulo"/>
          <p:cNvSpPr>
            <a:spLocks noChangeArrowheads="1"/>
          </p:cNvSpPr>
          <p:nvPr/>
        </p:nvSpPr>
        <p:spPr bwMode="auto">
          <a:xfrm>
            <a:off x="344488" y="1038225"/>
            <a:ext cx="8115300" cy="5581650"/>
          </a:xfrm>
          <a:prstGeom prst="rect">
            <a:avLst/>
          </a:prstGeom>
          <a:noFill/>
          <a:ln w="9525">
            <a:noFill/>
            <a:miter lim="800000"/>
            <a:headEnd/>
            <a:tailEnd/>
          </a:ln>
        </p:spPr>
        <p:txBody>
          <a:bodyPr>
            <a:spAutoFit/>
          </a:bodyPr>
          <a:lstStyle/>
          <a:p>
            <a:pPr marL="457200" indent="-457200" defTabSz="457200">
              <a:buFontTx/>
              <a:buAutoNum type="arabicPeriod"/>
            </a:pPr>
            <a:r>
              <a:rPr lang="en-US" sz="1900" b="1" u="sng">
                <a:latin typeface="Calibri" pitchFamily="34" charset="0"/>
                <a:ea typeface="ＭＳ Ｐゴシック"/>
                <a:cs typeface="ＭＳ Ｐゴシック"/>
              </a:rPr>
              <a:t>Previas al acto eleccionario</a:t>
            </a:r>
            <a:r>
              <a:rPr lang="en-US" sz="1900">
                <a:latin typeface="Calibri" pitchFamily="34" charset="0"/>
                <a:ea typeface="ＭＳ Ｐゴシック"/>
                <a:cs typeface="ＭＳ Ｐゴシック"/>
              </a:rPr>
              <a:t>:</a:t>
            </a:r>
          </a:p>
          <a:p>
            <a:pPr marL="457200" indent="-457200" defTabSz="457200"/>
            <a:endParaRPr lang="en-US" sz="1900">
              <a:latin typeface="Calibri" pitchFamily="34" charset="0"/>
              <a:ea typeface="ＭＳ Ｐゴシック"/>
              <a:cs typeface="ＭＳ Ｐゴシック"/>
            </a:endParaRPr>
          </a:p>
          <a:p>
            <a:pPr marL="457200" indent="-457200" algn="just" defTabSz="457200">
              <a:buFont typeface="Arial" charset="0"/>
              <a:buChar char="•"/>
            </a:pPr>
            <a:r>
              <a:rPr lang="en-US" sz="1900" b="1">
                <a:ea typeface="ＭＳ Ｐゴシック"/>
                <a:cs typeface="ＭＳ Ｐゴシック"/>
              </a:rPr>
              <a:t>INFORMACION CIUDADANA ACCESIBLE:</a:t>
            </a:r>
            <a:r>
              <a:rPr lang="en-US" sz="1900">
                <a:ea typeface="ＭＳ Ｐゴシック"/>
                <a:cs typeface="ＭＳ Ｐゴシック"/>
              </a:rPr>
              <a:t> Las páginas de información y capacitación deben respetar en sus diseños, los requisitos y normas vigentes sobre accesibilidad web.</a:t>
            </a:r>
          </a:p>
          <a:p>
            <a:pPr marL="457200" indent="-457200" algn="just" defTabSz="457200"/>
            <a:endParaRPr lang="es-ES" sz="1900">
              <a:ea typeface="ＭＳ Ｐゴシック"/>
              <a:cs typeface="ＭＳ Ｐゴシック"/>
            </a:endParaRPr>
          </a:p>
          <a:p>
            <a:pPr marL="457200" indent="-457200" algn="just" defTabSz="457200">
              <a:buFont typeface="Arial" charset="0"/>
              <a:buChar char="•"/>
            </a:pPr>
            <a:r>
              <a:rPr lang="en-US" sz="1900" b="1">
                <a:ea typeface="ＭＳ Ｐゴシック"/>
                <a:cs typeface="ＭＳ Ｐゴシック"/>
              </a:rPr>
              <a:t>CONSULTA AL PADRÓN ACCESIBLE:</a:t>
            </a:r>
            <a:r>
              <a:rPr lang="en-US" sz="1900">
                <a:ea typeface="ＭＳ Ｐゴシック"/>
                <a:cs typeface="ＭＳ Ｐゴシック"/>
              </a:rPr>
              <a:t> Las consultas del padrón electoral deberían  hacerse por vías de comunicación accesible: página web con audio,  mensajes de texto, número telefónico.</a:t>
            </a:r>
          </a:p>
          <a:p>
            <a:pPr marL="457200" indent="-457200" algn="just" defTabSz="457200"/>
            <a:endParaRPr lang="en-US" sz="1900">
              <a:ea typeface="ＭＳ Ｐゴシック"/>
              <a:cs typeface="ＭＳ Ｐゴシック"/>
            </a:endParaRPr>
          </a:p>
          <a:p>
            <a:pPr marL="457200" indent="-457200" algn="just" defTabSz="457200">
              <a:buFont typeface="Arial" charset="0"/>
              <a:buChar char="•"/>
            </a:pPr>
            <a:r>
              <a:rPr lang="en-US" sz="1900" b="1">
                <a:ea typeface="ＭＳ Ｐゴシック"/>
                <a:cs typeface="ＭＳ Ｐゴシック"/>
              </a:rPr>
              <a:t>EDUCACIÓN CÍVICO-ELECTORAL ACCESIBLE:</a:t>
            </a:r>
            <a:r>
              <a:rPr lang="en-US" sz="1900">
                <a:ea typeface="ＭＳ Ｐゴシック"/>
                <a:cs typeface="ＭＳ Ｐゴシック"/>
              </a:rPr>
              <a:t> Se deben implementar diversas modalidades de capacitación para autoridades electorales en relación a la calidad de atención, características y necesidades de apoyo diferenciadas.</a:t>
            </a:r>
          </a:p>
          <a:p>
            <a:pPr marL="457200" indent="-457200" algn="just" defTabSz="457200">
              <a:buFont typeface="Arial" charset="0"/>
              <a:buNone/>
            </a:pPr>
            <a:endParaRPr lang="en-US" sz="1900">
              <a:ea typeface="ＭＳ Ｐゴシック"/>
              <a:cs typeface="ＭＳ Ｐゴシック"/>
            </a:endParaRPr>
          </a:p>
          <a:p>
            <a:pPr marL="457200" indent="-457200" algn="just" defTabSz="457200">
              <a:buFont typeface="Arial" charset="0"/>
              <a:buChar char="•"/>
            </a:pPr>
            <a:r>
              <a:rPr lang="es-CL" sz="1900" b="1">
                <a:ea typeface="ＭＳ Ｐゴシック"/>
                <a:cs typeface="ＭＳ Ｐゴシック"/>
              </a:rPr>
              <a:t>SELECCIÓN DE LOS LUGARES DE VOTACIÓN</a:t>
            </a:r>
            <a:r>
              <a:rPr lang="es-CL" sz="1900">
                <a:ea typeface="ＭＳ Ｐゴシック"/>
                <a:cs typeface="ＭＳ Ｐゴシック"/>
              </a:rPr>
              <a:t>: accesibles, informados. </a:t>
            </a:r>
            <a:endParaRPr lang="en-US" sz="1900">
              <a:ea typeface="ＭＳ Ｐゴシック"/>
              <a:cs typeface="ＭＳ Ｐゴシック"/>
            </a:endParaRPr>
          </a:p>
          <a:p>
            <a:pPr marL="457200" indent="-457200" algn="just" defTabSz="457200"/>
            <a:endParaRPr lang="en-US" sz="1900">
              <a:ea typeface="ＭＳ Ｐゴシック"/>
              <a:cs typeface="ＭＳ Ｐゴシック"/>
            </a:endParaRPr>
          </a:p>
          <a:p>
            <a:pPr marL="457200" indent="-457200" defTabSz="457200"/>
            <a:endParaRPr lang="es-ES" sz="1900" b="1">
              <a:latin typeface="Calibri" pitchFamily="34"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41986"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69635" name="Text Box 9"/>
          <p:cNvSpPr txBox="1">
            <a:spLocks noChangeArrowheads="1"/>
          </p:cNvSpPr>
          <p:nvPr/>
        </p:nvSpPr>
        <p:spPr bwMode="auto">
          <a:xfrm>
            <a:off x="381000" y="1243013"/>
            <a:ext cx="8007350" cy="5035550"/>
          </a:xfrm>
          <a:prstGeom prst="rect">
            <a:avLst/>
          </a:prstGeom>
          <a:noFill/>
          <a:ln>
            <a:noFill/>
          </a:ln>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pPr algn="just" defTabSz="457200">
              <a:defRPr/>
            </a:pPr>
            <a:r>
              <a:rPr lang="en-US" dirty="0" smtClean="0">
                <a:latin typeface="+mn-lt"/>
              </a:rPr>
              <a:t>2. </a:t>
            </a:r>
            <a:r>
              <a:rPr lang="en-US" b="1" u="sng" dirty="0" smtClean="0">
                <a:latin typeface="+mn-lt"/>
              </a:rPr>
              <a:t>Durante el </a:t>
            </a:r>
            <a:r>
              <a:rPr lang="en-US" b="1" u="sng" dirty="0" err="1" smtClean="0">
                <a:latin typeface="+mn-lt"/>
              </a:rPr>
              <a:t>proceso</a:t>
            </a:r>
            <a:r>
              <a:rPr lang="en-US" b="1" u="sng" dirty="0" smtClean="0">
                <a:latin typeface="+mn-lt"/>
              </a:rPr>
              <a:t> electoral</a:t>
            </a:r>
            <a:r>
              <a:rPr lang="en-US" dirty="0" smtClean="0">
                <a:latin typeface="+mn-lt"/>
              </a:rPr>
              <a:t>: </a:t>
            </a:r>
          </a:p>
          <a:p>
            <a:pPr algn="just" defTabSz="457200">
              <a:defRPr/>
            </a:pPr>
            <a:endParaRPr lang="es-ES" b="1" dirty="0" smtClean="0">
              <a:latin typeface="+mn-lt"/>
            </a:endParaRPr>
          </a:p>
          <a:p>
            <a:pPr marL="285750" indent="-285750" algn="just" defTabSz="457200">
              <a:buFont typeface="Arial" pitchFamily="34" charset="0"/>
              <a:buChar char="•"/>
              <a:defRPr/>
            </a:pPr>
            <a:r>
              <a:rPr lang="en-US" b="1" dirty="0" smtClean="0">
                <a:latin typeface="+mn-lt"/>
              </a:rPr>
              <a:t>ESTABLECIMIENTOS ELECTORALES ACCESIBLES:</a:t>
            </a:r>
            <a:r>
              <a:rPr lang="en-US" dirty="0" smtClean="0">
                <a:latin typeface="+mn-lt"/>
              </a:rPr>
              <a:t> </a:t>
            </a:r>
            <a:r>
              <a:rPr lang="en-US" dirty="0" err="1" smtClean="0">
                <a:latin typeface="+mn-lt"/>
              </a:rPr>
              <a:t>es</a:t>
            </a:r>
            <a:r>
              <a:rPr lang="en-US" dirty="0" smtClean="0">
                <a:latin typeface="+mn-lt"/>
              </a:rPr>
              <a:t> </a:t>
            </a:r>
            <a:r>
              <a:rPr lang="en-US" dirty="0" err="1" smtClean="0">
                <a:latin typeface="+mn-lt"/>
              </a:rPr>
              <a:t>decir</a:t>
            </a:r>
            <a:r>
              <a:rPr lang="en-US" dirty="0" smtClean="0">
                <a:latin typeface="+mn-lt"/>
              </a:rPr>
              <a:t>, </a:t>
            </a:r>
            <a:r>
              <a:rPr lang="en-US" dirty="0" err="1" smtClean="0">
                <a:latin typeface="+mn-lt"/>
              </a:rPr>
              <a:t>que</a:t>
            </a:r>
            <a:r>
              <a:rPr lang="en-US" dirty="0" smtClean="0">
                <a:latin typeface="+mn-lt"/>
              </a:rPr>
              <a:t> no </a:t>
            </a:r>
            <a:r>
              <a:rPr lang="en-US" dirty="0" err="1" smtClean="0">
                <a:latin typeface="+mn-lt"/>
              </a:rPr>
              <a:t>posean</a:t>
            </a:r>
            <a:r>
              <a:rPr lang="en-US" dirty="0" smtClean="0">
                <a:latin typeface="+mn-lt"/>
              </a:rPr>
              <a:t> </a:t>
            </a:r>
            <a:r>
              <a:rPr lang="en-US" dirty="0" err="1" smtClean="0">
                <a:latin typeface="+mn-lt"/>
              </a:rPr>
              <a:t>desniveles</a:t>
            </a:r>
            <a:r>
              <a:rPr lang="en-US" dirty="0" smtClean="0">
                <a:latin typeface="+mn-lt"/>
              </a:rPr>
              <a:t> u </a:t>
            </a:r>
            <a:r>
              <a:rPr lang="en-US" dirty="0" err="1" smtClean="0">
                <a:latin typeface="+mn-lt"/>
              </a:rPr>
              <a:t>obstáculos</a:t>
            </a:r>
            <a:r>
              <a:rPr lang="en-US" dirty="0" smtClean="0">
                <a:latin typeface="+mn-lt"/>
              </a:rPr>
              <a:t> </a:t>
            </a:r>
            <a:r>
              <a:rPr lang="en-US" dirty="0" err="1" smtClean="0">
                <a:latin typeface="+mn-lt"/>
              </a:rPr>
              <a:t>que</a:t>
            </a:r>
            <a:r>
              <a:rPr lang="en-US" dirty="0" smtClean="0">
                <a:latin typeface="+mn-lt"/>
              </a:rPr>
              <a:t> </a:t>
            </a:r>
            <a:r>
              <a:rPr lang="en-US" dirty="0" err="1" smtClean="0">
                <a:latin typeface="+mn-lt"/>
              </a:rPr>
              <a:t>dificulten</a:t>
            </a:r>
            <a:r>
              <a:rPr lang="en-US" dirty="0" smtClean="0">
                <a:latin typeface="+mn-lt"/>
              </a:rPr>
              <a:t> </a:t>
            </a:r>
            <a:r>
              <a:rPr lang="en-US" dirty="0" err="1" smtClean="0">
                <a:latin typeface="+mn-lt"/>
              </a:rPr>
              <a:t>tanto</a:t>
            </a:r>
            <a:r>
              <a:rPr lang="en-US" dirty="0" smtClean="0">
                <a:latin typeface="+mn-lt"/>
              </a:rPr>
              <a:t> al </a:t>
            </a:r>
            <a:r>
              <a:rPr lang="en-US" dirty="0" err="1" smtClean="0">
                <a:latin typeface="+mn-lt"/>
              </a:rPr>
              <a:t>ingreso</a:t>
            </a:r>
            <a:r>
              <a:rPr lang="en-US" dirty="0" smtClean="0">
                <a:latin typeface="+mn-lt"/>
              </a:rPr>
              <a:t> </a:t>
            </a:r>
            <a:r>
              <a:rPr lang="en-US" dirty="0" err="1" smtClean="0">
                <a:latin typeface="+mn-lt"/>
              </a:rPr>
              <a:t>como</a:t>
            </a:r>
            <a:r>
              <a:rPr lang="en-US" dirty="0" smtClean="0">
                <a:latin typeface="+mn-lt"/>
              </a:rPr>
              <a:t> la </a:t>
            </a:r>
            <a:r>
              <a:rPr lang="en-US" dirty="0" err="1" smtClean="0">
                <a:latin typeface="+mn-lt"/>
              </a:rPr>
              <a:t>circulación</a:t>
            </a:r>
            <a:r>
              <a:rPr lang="en-US" dirty="0" smtClean="0">
                <a:latin typeface="+mn-lt"/>
              </a:rPr>
              <a:t> y el </a:t>
            </a:r>
            <a:r>
              <a:rPr lang="en-US" dirty="0" err="1" smtClean="0">
                <a:latin typeface="+mn-lt"/>
              </a:rPr>
              <a:t>desplazamiento</a:t>
            </a:r>
            <a:r>
              <a:rPr lang="en-US" dirty="0" smtClean="0">
                <a:latin typeface="+mn-lt"/>
              </a:rPr>
              <a:t> de los </a:t>
            </a:r>
            <a:r>
              <a:rPr lang="en-US" dirty="0" err="1" smtClean="0">
                <a:latin typeface="+mn-lt"/>
              </a:rPr>
              <a:t>votantes</a:t>
            </a:r>
            <a:r>
              <a:rPr lang="en-US" dirty="0" smtClean="0">
                <a:latin typeface="+mn-lt"/>
              </a:rPr>
              <a:t> </a:t>
            </a:r>
            <a:r>
              <a:rPr lang="en-US" dirty="0" err="1" smtClean="0">
                <a:latin typeface="+mn-lt"/>
              </a:rPr>
              <a:t>dentro</a:t>
            </a:r>
            <a:r>
              <a:rPr lang="en-US" dirty="0" smtClean="0">
                <a:latin typeface="+mn-lt"/>
              </a:rPr>
              <a:t> de los </a:t>
            </a:r>
            <a:r>
              <a:rPr lang="en-US" dirty="0" err="1" smtClean="0">
                <a:latin typeface="+mn-lt"/>
              </a:rPr>
              <a:t>mismos</a:t>
            </a:r>
            <a:r>
              <a:rPr lang="en-US" dirty="0" smtClean="0">
                <a:latin typeface="+mn-lt"/>
              </a:rPr>
              <a:t>. Si los </a:t>
            </a:r>
            <a:r>
              <a:rPr lang="en-US" dirty="0" err="1" smtClean="0">
                <a:latin typeface="+mn-lt"/>
              </a:rPr>
              <a:t>tienen</a:t>
            </a:r>
            <a:r>
              <a:rPr lang="en-US" dirty="0" smtClean="0">
                <a:latin typeface="+mn-lt"/>
              </a:rPr>
              <a:t>, </a:t>
            </a:r>
            <a:r>
              <a:rPr lang="en-US" dirty="0" err="1" smtClean="0">
                <a:latin typeface="+mn-lt"/>
              </a:rPr>
              <a:t>asegurar</a:t>
            </a:r>
            <a:r>
              <a:rPr lang="en-US" dirty="0" smtClean="0">
                <a:latin typeface="+mn-lt"/>
              </a:rPr>
              <a:t> </a:t>
            </a:r>
            <a:r>
              <a:rPr lang="en-US" dirty="0" err="1" smtClean="0">
                <a:latin typeface="+mn-lt"/>
              </a:rPr>
              <a:t>rampas</a:t>
            </a:r>
            <a:r>
              <a:rPr lang="en-US" dirty="0" smtClean="0">
                <a:latin typeface="+mn-lt"/>
              </a:rPr>
              <a:t>, </a:t>
            </a:r>
            <a:r>
              <a:rPr lang="en-US" dirty="0" err="1" smtClean="0">
                <a:latin typeface="+mn-lt"/>
              </a:rPr>
              <a:t>señalética</a:t>
            </a:r>
            <a:r>
              <a:rPr lang="en-US" dirty="0" smtClean="0">
                <a:latin typeface="+mn-lt"/>
              </a:rPr>
              <a:t> visible, </a:t>
            </a:r>
            <a:r>
              <a:rPr lang="en-US" dirty="0" err="1" smtClean="0">
                <a:latin typeface="+mn-lt"/>
              </a:rPr>
              <a:t>adaptación</a:t>
            </a:r>
            <a:r>
              <a:rPr lang="en-US" dirty="0" smtClean="0">
                <a:latin typeface="+mn-lt"/>
              </a:rPr>
              <a:t> de </a:t>
            </a:r>
            <a:r>
              <a:rPr lang="en-US" dirty="0" err="1" smtClean="0">
                <a:latin typeface="+mn-lt"/>
              </a:rPr>
              <a:t>baños</a:t>
            </a:r>
            <a:r>
              <a:rPr lang="en-US" dirty="0" smtClean="0">
                <a:latin typeface="+mn-lt"/>
              </a:rPr>
              <a:t> y </a:t>
            </a:r>
            <a:r>
              <a:rPr lang="en-US" dirty="0" err="1" smtClean="0">
                <a:latin typeface="+mn-lt"/>
              </a:rPr>
              <a:t>espacios</a:t>
            </a:r>
            <a:r>
              <a:rPr lang="en-US" dirty="0" smtClean="0">
                <a:latin typeface="+mn-lt"/>
              </a:rPr>
              <a:t> </a:t>
            </a:r>
            <a:r>
              <a:rPr lang="en-US" dirty="0" err="1" smtClean="0">
                <a:latin typeface="+mn-lt"/>
              </a:rPr>
              <a:t>cuando</a:t>
            </a:r>
            <a:r>
              <a:rPr lang="en-US" dirty="0" smtClean="0">
                <a:latin typeface="+mn-lt"/>
              </a:rPr>
              <a:t> </a:t>
            </a:r>
            <a:r>
              <a:rPr lang="en-US" dirty="0" err="1" smtClean="0">
                <a:latin typeface="+mn-lt"/>
              </a:rPr>
              <a:t>corresponda</a:t>
            </a:r>
            <a:r>
              <a:rPr lang="en-US" dirty="0" smtClean="0">
                <a:latin typeface="+mn-lt"/>
              </a:rPr>
              <a:t>. </a:t>
            </a:r>
            <a:endParaRPr lang="es-ES" dirty="0" smtClean="0">
              <a:latin typeface="+mn-lt"/>
            </a:endParaRPr>
          </a:p>
          <a:p>
            <a:pPr marL="285750" indent="-285750" algn="just" defTabSz="457200">
              <a:buFont typeface="Arial" pitchFamily="34" charset="0"/>
              <a:buChar char="•"/>
              <a:defRPr/>
            </a:pPr>
            <a:r>
              <a:rPr lang="es-ES_tradnl" b="1" dirty="0" smtClean="0">
                <a:latin typeface="+mn-lt"/>
              </a:rPr>
              <a:t>CUARTO OSCURO ACCESIBLE (COA):</a:t>
            </a:r>
            <a:r>
              <a:rPr lang="es-ES_tradnl" dirty="0" smtClean="0">
                <a:latin typeface="+mn-lt"/>
              </a:rPr>
              <a:t> Se propone la instalación de cuartos oscuros accesibles por establecimiento, para ser utilizado por los electores con discapacidad que lo requieran. Estos cuartos estarán adecuadamente señalizados e identificados como tales, se encontrarán ubicados en el lugar más accesible del establecimiento y podrán ser utilizados por personas con discapacidad.</a:t>
            </a:r>
            <a:endParaRPr lang="es-ES" dirty="0" smtClean="0">
              <a:latin typeface="+mn-lt"/>
            </a:endParaRPr>
          </a:p>
          <a:p>
            <a:pPr marL="285750" indent="-285750" algn="just" defTabSz="457200">
              <a:buFont typeface="Arial" pitchFamily="34" charset="0"/>
              <a:buChar char="•"/>
              <a:defRPr/>
            </a:pPr>
            <a:r>
              <a:rPr lang="es-ES_tradnl" b="1" dirty="0" smtClean="0">
                <a:latin typeface="+mn-lt"/>
              </a:rPr>
              <a:t>DISPOSITIVO DE VOTO PARA PERSONAS CIEGAS O CON VISION REDUCIDA </a:t>
            </a:r>
          </a:p>
          <a:p>
            <a:pPr marL="285750" indent="-285750" algn="just" defTabSz="457200">
              <a:buFont typeface="Arial" pitchFamily="34" charset="0"/>
              <a:buChar char="•"/>
              <a:defRPr/>
            </a:pPr>
            <a:r>
              <a:rPr lang="es-ES_tradnl" b="1" dirty="0" smtClean="0">
                <a:latin typeface="+mn-lt"/>
              </a:rPr>
              <a:t>GUIA EXPLICATIVA EN BRAILE E IMPRESA CON GRAFICOS SENCILLOS</a:t>
            </a:r>
          </a:p>
          <a:p>
            <a:pPr marL="285750" indent="-285750" algn="just" defTabSz="457200">
              <a:buFont typeface="Arial" pitchFamily="34" charset="0"/>
              <a:buChar char="•"/>
              <a:defRPr/>
            </a:pPr>
            <a:r>
              <a:rPr lang="es-ES_tradnl" b="1" dirty="0" smtClean="0">
                <a:latin typeface="+mn-lt"/>
              </a:rPr>
              <a:t>LISTADO DE CANDIDATOS EN BRAILE</a:t>
            </a:r>
          </a:p>
          <a:p>
            <a:pPr marL="285750" indent="-285750" algn="just" defTabSz="457200">
              <a:buFont typeface="Arial" pitchFamily="34" charset="0"/>
              <a:buChar char="•"/>
              <a:defRPr/>
            </a:pPr>
            <a:r>
              <a:rPr lang="es-ES_tradnl" b="1" dirty="0" smtClean="0">
                <a:latin typeface="+mn-lt"/>
              </a:rPr>
              <a:t>SEÑALETICA </a:t>
            </a:r>
            <a:r>
              <a:rPr lang="es-ES_tradnl" dirty="0" smtClean="0">
                <a:latin typeface="+mn-lt"/>
              </a:rPr>
              <a:t>en dibujos sencillos en diversos lugares muy visibles, para ubicar los espacios de voto fácilmente y también con instrucciones para ejercer el voto.</a:t>
            </a:r>
          </a:p>
          <a:p>
            <a:pPr marL="285750" indent="-285750" algn="just" defTabSz="457200">
              <a:buFont typeface="Arial" pitchFamily="34" charset="0"/>
              <a:buChar char="•"/>
              <a:defRPr/>
            </a:pPr>
            <a:r>
              <a:rPr lang="es-ES_tradnl" b="1" dirty="0" smtClean="0">
                <a:latin typeface="+mn-lt"/>
              </a:rPr>
              <a:t>INTERPRETES DE LENGUA DE SEÑAS en todas las mesas de votación.</a:t>
            </a:r>
            <a:endParaRPr lang="es-ES" b="1" dirty="0" smtClean="0">
              <a:latin typeface="+mn-lt"/>
            </a:endParaRPr>
          </a:p>
          <a:p>
            <a:pPr marL="285750" indent="-285750" algn="just" defTabSz="457200">
              <a:buFont typeface="Arial" pitchFamily="34" charset="0"/>
              <a:buChar char="•"/>
              <a:defRPr/>
            </a:pPr>
            <a:r>
              <a:rPr lang="es-ES_tradnl" b="1" dirty="0" smtClean="0">
                <a:latin typeface="+mn-lt"/>
              </a:rPr>
              <a:t>PERSONAL CAPACITADO </a:t>
            </a:r>
            <a:r>
              <a:rPr lang="es-ES_tradnl" dirty="0" smtClean="0">
                <a:latin typeface="+mn-lt"/>
              </a:rPr>
              <a:t>en las mesas de votación.</a:t>
            </a:r>
            <a:endParaRPr lang="es-ES" dirty="0" smtClean="0">
              <a:latin typeface="+mn-lt"/>
            </a:endParaRPr>
          </a:p>
        </p:txBody>
      </p:sp>
      <p:sp>
        <p:nvSpPr>
          <p:cNvPr id="41988" name="2 Rectángulo"/>
          <p:cNvSpPr>
            <a:spLocks noChangeArrowheads="1"/>
          </p:cNvSpPr>
          <p:nvPr/>
        </p:nvSpPr>
        <p:spPr bwMode="auto">
          <a:xfrm>
            <a:off x="381000" y="-6865938"/>
            <a:ext cx="8458200" cy="369888"/>
          </a:xfrm>
          <a:prstGeom prst="rect">
            <a:avLst/>
          </a:prstGeom>
          <a:noFill/>
          <a:ln w="9525">
            <a:noFill/>
            <a:miter lim="800000"/>
            <a:headEnd/>
            <a:tailEnd/>
          </a:ln>
        </p:spPr>
        <p:txBody>
          <a:bodyPr>
            <a:spAutoFit/>
          </a:bodyPr>
          <a:lstStyle/>
          <a:p>
            <a:pPr defTabSz="457200"/>
            <a:r>
              <a:rPr lang="en-US">
                <a:ea typeface="ＭＳ Ｐゴシック"/>
                <a:cs typeface="ＭＳ Ｐゴシック"/>
              </a:rPr>
              <a:t> </a:t>
            </a:r>
            <a:endParaRPr lang="es-ES">
              <a:ea typeface="ＭＳ Ｐゴシック"/>
              <a:cs typeface="ＭＳ Ｐゴシック"/>
            </a:endParaRPr>
          </a:p>
        </p:txBody>
      </p:sp>
      <p:sp>
        <p:nvSpPr>
          <p:cNvPr id="41989" name="Text Box 9"/>
          <p:cNvSpPr txBox="1">
            <a:spLocks noChangeArrowheads="1"/>
          </p:cNvSpPr>
          <p:nvPr/>
        </p:nvSpPr>
        <p:spPr bwMode="auto">
          <a:xfrm>
            <a:off x="1976438" y="76200"/>
            <a:ext cx="4038600" cy="946150"/>
          </a:xfrm>
          <a:prstGeom prst="rect">
            <a:avLst/>
          </a:prstGeom>
          <a:noFill/>
          <a:ln w="9525">
            <a:noFill/>
            <a:miter lim="800000"/>
            <a:headEnd/>
            <a:tailEnd/>
          </a:ln>
        </p:spPr>
        <p:txBody>
          <a:bodyPr>
            <a:spAutoFit/>
          </a:bodyPr>
          <a:lstStyle/>
          <a:p>
            <a:pPr algn="ctr"/>
            <a:r>
              <a:rPr lang="es-CL" sz="2800" b="1">
                <a:latin typeface="Calibri" pitchFamily="34" charset="0"/>
                <a:ea typeface="ＭＳ Ｐゴシック"/>
                <a:cs typeface="ＭＳ Ｐゴシック"/>
              </a:rPr>
              <a:t>Recomendaciones Generales</a:t>
            </a:r>
            <a:endParaRPr lang="en-US" sz="2800">
              <a:ea typeface="ＭＳ Ｐゴシック"/>
              <a:cs typeface="ＭＳ Ｐゴシック"/>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43010"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69635" name="Text Box 9"/>
          <p:cNvSpPr txBox="1">
            <a:spLocks noChangeArrowheads="1"/>
          </p:cNvSpPr>
          <p:nvPr/>
        </p:nvSpPr>
        <p:spPr bwMode="auto">
          <a:xfrm>
            <a:off x="381000" y="1243013"/>
            <a:ext cx="8007350" cy="4760912"/>
          </a:xfrm>
          <a:prstGeom prst="rect">
            <a:avLst/>
          </a:prstGeom>
          <a:noFill/>
          <a:ln>
            <a:noFill/>
          </a:ln>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pPr algn="just" defTabSz="457200">
              <a:defRPr/>
            </a:pPr>
            <a:r>
              <a:rPr lang="en-US" dirty="0" smtClean="0">
                <a:latin typeface="+mn-lt"/>
              </a:rPr>
              <a:t>2. </a:t>
            </a:r>
            <a:r>
              <a:rPr lang="en-US" b="1" u="sng" dirty="0" smtClean="0">
                <a:latin typeface="+mn-lt"/>
              </a:rPr>
              <a:t>Durante el </a:t>
            </a:r>
            <a:r>
              <a:rPr lang="en-US" b="1" u="sng" dirty="0" err="1" smtClean="0">
                <a:latin typeface="+mn-lt"/>
              </a:rPr>
              <a:t>proceso</a:t>
            </a:r>
            <a:r>
              <a:rPr lang="en-US" b="1" u="sng" dirty="0" smtClean="0">
                <a:latin typeface="+mn-lt"/>
              </a:rPr>
              <a:t> electoral</a:t>
            </a:r>
            <a:r>
              <a:rPr lang="en-US" dirty="0" smtClean="0">
                <a:latin typeface="+mn-lt"/>
              </a:rPr>
              <a:t>: </a:t>
            </a:r>
          </a:p>
          <a:p>
            <a:pPr algn="just" defTabSz="457200">
              <a:defRPr/>
            </a:pPr>
            <a:endParaRPr lang="es-ES" b="1" dirty="0" smtClean="0">
              <a:latin typeface="+mn-lt"/>
            </a:endParaRPr>
          </a:p>
          <a:p>
            <a:pPr marL="285750" indent="-285750" algn="just" defTabSz="457200">
              <a:buFont typeface="Arial" pitchFamily="34" charset="0"/>
              <a:buChar char="•"/>
              <a:defRPr/>
            </a:pPr>
            <a:r>
              <a:rPr lang="es-ES_tradnl" b="1" dirty="0" smtClean="0">
                <a:latin typeface="+mn-lt"/>
              </a:rPr>
              <a:t>VOTO ASISTIDO, publico o </a:t>
            </a:r>
            <a:r>
              <a:rPr lang="es-ES_tradnl" b="1" dirty="0" err="1" smtClean="0">
                <a:latin typeface="+mn-lt"/>
              </a:rPr>
              <a:t>semi</a:t>
            </a:r>
            <a:r>
              <a:rPr lang="es-ES_tradnl" b="1" dirty="0" smtClean="0">
                <a:latin typeface="+mn-lt"/>
              </a:rPr>
              <a:t> publico permitido:</a:t>
            </a:r>
            <a:r>
              <a:rPr lang="es-ES_tradnl" dirty="0" smtClean="0">
                <a:latin typeface="+mn-lt"/>
              </a:rPr>
              <a:t> El elector con discapacidad podrá solicitar ser asistido por una persona de su confianza o por el presidente de mesa.</a:t>
            </a:r>
          </a:p>
          <a:p>
            <a:pPr marL="285750" indent="-285750" algn="just" defTabSz="457200">
              <a:buFont typeface="Arial" pitchFamily="34" charset="0"/>
              <a:buChar char="•"/>
              <a:defRPr/>
            </a:pPr>
            <a:r>
              <a:rPr lang="es-ES_tradnl" dirty="0" smtClean="0">
                <a:latin typeface="+mn-lt"/>
              </a:rPr>
              <a:t> </a:t>
            </a:r>
            <a:r>
              <a:rPr lang="en-US" b="1" dirty="0" smtClean="0">
                <a:latin typeface="+mn-lt"/>
              </a:rPr>
              <a:t>PERROS-GUIA</a:t>
            </a:r>
            <a:r>
              <a:rPr lang="en-US" dirty="0" smtClean="0">
                <a:latin typeface="+mn-lt"/>
              </a:rPr>
              <a:t>: Si un elector con </a:t>
            </a:r>
            <a:r>
              <a:rPr lang="en-US" dirty="0" err="1" smtClean="0">
                <a:latin typeface="+mn-lt"/>
              </a:rPr>
              <a:t>discapacidad</a:t>
            </a:r>
            <a:r>
              <a:rPr lang="en-US" dirty="0" smtClean="0">
                <a:latin typeface="+mn-lt"/>
              </a:rPr>
              <a:t> se </a:t>
            </a:r>
            <a:r>
              <a:rPr lang="en-US" dirty="0" err="1" smtClean="0">
                <a:latin typeface="+mn-lt"/>
              </a:rPr>
              <a:t>presenta</a:t>
            </a:r>
            <a:r>
              <a:rPr lang="en-US" dirty="0" smtClean="0">
                <a:latin typeface="+mn-lt"/>
              </a:rPr>
              <a:t> </a:t>
            </a:r>
            <a:r>
              <a:rPr lang="en-US" dirty="0" err="1" smtClean="0">
                <a:latin typeface="+mn-lt"/>
              </a:rPr>
              <a:t>acompañado</a:t>
            </a:r>
            <a:r>
              <a:rPr lang="en-US" dirty="0" smtClean="0">
                <a:latin typeface="+mn-lt"/>
              </a:rPr>
              <a:t> </a:t>
            </a:r>
            <a:r>
              <a:rPr lang="en-US" dirty="0" err="1" smtClean="0">
                <a:latin typeface="+mn-lt"/>
              </a:rPr>
              <a:t>por</a:t>
            </a:r>
            <a:r>
              <a:rPr lang="en-US" dirty="0" smtClean="0">
                <a:latin typeface="+mn-lt"/>
              </a:rPr>
              <a:t> un </a:t>
            </a:r>
            <a:r>
              <a:rPr lang="en-US" dirty="0" err="1" smtClean="0">
                <a:latin typeface="+mn-lt"/>
              </a:rPr>
              <a:t>perro</a:t>
            </a:r>
            <a:r>
              <a:rPr lang="en-US" dirty="0" smtClean="0">
                <a:latin typeface="+mn-lt"/>
              </a:rPr>
              <a:t> </a:t>
            </a:r>
            <a:r>
              <a:rPr lang="en-US" dirty="0" err="1" smtClean="0">
                <a:latin typeface="+mn-lt"/>
              </a:rPr>
              <a:t>guía</a:t>
            </a:r>
            <a:r>
              <a:rPr lang="en-US" dirty="0" smtClean="0">
                <a:latin typeface="+mn-lt"/>
              </a:rPr>
              <a:t> o de </a:t>
            </a:r>
            <a:r>
              <a:rPr lang="en-US" dirty="0" err="1" smtClean="0">
                <a:latin typeface="+mn-lt"/>
              </a:rPr>
              <a:t>asistencia</a:t>
            </a:r>
            <a:r>
              <a:rPr lang="en-US" dirty="0" smtClean="0">
                <a:latin typeface="+mn-lt"/>
              </a:rPr>
              <a:t>, </a:t>
            </a:r>
            <a:r>
              <a:rPr lang="en-US" dirty="0" err="1" smtClean="0">
                <a:latin typeface="+mn-lt"/>
              </a:rPr>
              <a:t>las</a:t>
            </a:r>
            <a:r>
              <a:rPr lang="en-US" dirty="0" smtClean="0">
                <a:latin typeface="+mn-lt"/>
              </a:rPr>
              <a:t> </a:t>
            </a:r>
            <a:r>
              <a:rPr lang="en-US" dirty="0" err="1" smtClean="0">
                <a:latin typeface="+mn-lt"/>
              </a:rPr>
              <a:t>autoridades</a:t>
            </a:r>
            <a:r>
              <a:rPr lang="en-US" dirty="0" smtClean="0">
                <a:latin typeface="+mn-lt"/>
              </a:rPr>
              <a:t> </a:t>
            </a:r>
            <a:r>
              <a:rPr lang="en-US" dirty="0" err="1" smtClean="0">
                <a:latin typeface="+mn-lt"/>
              </a:rPr>
              <a:t>electorales</a:t>
            </a:r>
            <a:r>
              <a:rPr lang="en-US" dirty="0" smtClean="0">
                <a:latin typeface="+mn-lt"/>
              </a:rPr>
              <a:t> </a:t>
            </a:r>
            <a:r>
              <a:rPr lang="en-US" dirty="0" err="1" smtClean="0">
                <a:latin typeface="+mn-lt"/>
              </a:rPr>
              <a:t>deberán</a:t>
            </a:r>
            <a:r>
              <a:rPr lang="en-US" dirty="0" smtClean="0">
                <a:latin typeface="+mn-lt"/>
              </a:rPr>
              <a:t> </a:t>
            </a:r>
            <a:r>
              <a:rPr lang="en-US" dirty="0" err="1" smtClean="0">
                <a:latin typeface="+mn-lt"/>
              </a:rPr>
              <a:t>permitirles</a:t>
            </a:r>
            <a:r>
              <a:rPr lang="en-US" dirty="0" smtClean="0">
                <a:latin typeface="+mn-lt"/>
              </a:rPr>
              <a:t> el </a:t>
            </a:r>
            <a:r>
              <a:rPr lang="en-US" dirty="0" err="1" smtClean="0">
                <a:latin typeface="+mn-lt"/>
              </a:rPr>
              <a:t>ingreso</a:t>
            </a:r>
            <a:r>
              <a:rPr lang="en-US" dirty="0" smtClean="0">
                <a:latin typeface="+mn-lt"/>
              </a:rPr>
              <a:t> al </a:t>
            </a:r>
            <a:r>
              <a:rPr lang="en-US" dirty="0" err="1" smtClean="0">
                <a:latin typeface="+mn-lt"/>
              </a:rPr>
              <a:t>establecimiento</a:t>
            </a:r>
            <a:r>
              <a:rPr lang="en-US" dirty="0" smtClean="0">
                <a:latin typeface="+mn-lt"/>
              </a:rPr>
              <a:t> y al </a:t>
            </a:r>
            <a:r>
              <a:rPr lang="en-US" dirty="0" err="1" smtClean="0">
                <a:latin typeface="+mn-lt"/>
              </a:rPr>
              <a:t>cuarto</a:t>
            </a:r>
            <a:r>
              <a:rPr lang="en-US" dirty="0" smtClean="0">
                <a:latin typeface="+mn-lt"/>
              </a:rPr>
              <a:t> </a:t>
            </a:r>
            <a:r>
              <a:rPr lang="en-US" dirty="0" err="1" smtClean="0">
                <a:latin typeface="+mn-lt"/>
              </a:rPr>
              <a:t>oscuro</a:t>
            </a:r>
            <a:r>
              <a:rPr lang="en-US" dirty="0" smtClean="0">
                <a:latin typeface="+mn-lt"/>
              </a:rPr>
              <a:t>.</a:t>
            </a:r>
            <a:endParaRPr lang="es-ES" dirty="0" smtClean="0">
              <a:latin typeface="+mn-lt"/>
            </a:endParaRPr>
          </a:p>
          <a:p>
            <a:pPr marL="285750" indent="-285750" algn="just" defTabSz="457200">
              <a:buFont typeface="Arial" pitchFamily="34" charset="0"/>
              <a:buChar char="•"/>
              <a:defRPr/>
            </a:pPr>
            <a:r>
              <a:rPr lang="en-US" b="1" dirty="0" smtClean="0">
                <a:latin typeface="+mn-lt"/>
              </a:rPr>
              <a:t>ESTACIONAMIENTOS</a:t>
            </a:r>
            <a:r>
              <a:rPr lang="en-US" dirty="0" smtClean="0">
                <a:latin typeface="+mn-lt"/>
              </a:rPr>
              <a:t>: Se </a:t>
            </a:r>
            <a:r>
              <a:rPr lang="en-US" dirty="0" err="1" smtClean="0">
                <a:latin typeface="+mn-lt"/>
              </a:rPr>
              <a:t>recomienda</a:t>
            </a:r>
            <a:r>
              <a:rPr lang="en-US" dirty="0" smtClean="0">
                <a:latin typeface="+mn-lt"/>
              </a:rPr>
              <a:t> </a:t>
            </a:r>
            <a:r>
              <a:rPr lang="en-US" dirty="0" err="1" smtClean="0">
                <a:latin typeface="+mn-lt"/>
              </a:rPr>
              <a:t>restringir</a:t>
            </a:r>
            <a:r>
              <a:rPr lang="en-US" dirty="0" smtClean="0">
                <a:latin typeface="+mn-lt"/>
              </a:rPr>
              <a:t> el </a:t>
            </a:r>
            <a:r>
              <a:rPr lang="en-US" dirty="0" err="1" smtClean="0">
                <a:latin typeface="+mn-lt"/>
              </a:rPr>
              <a:t>estacionamiento</a:t>
            </a:r>
            <a:r>
              <a:rPr lang="en-US" dirty="0" smtClean="0">
                <a:latin typeface="+mn-lt"/>
              </a:rPr>
              <a:t> </a:t>
            </a:r>
            <a:r>
              <a:rPr lang="en-US" dirty="0" err="1" smtClean="0">
                <a:latin typeface="+mn-lt"/>
              </a:rPr>
              <a:t>frente</a:t>
            </a:r>
            <a:r>
              <a:rPr lang="en-US" dirty="0" smtClean="0">
                <a:latin typeface="+mn-lt"/>
              </a:rPr>
              <a:t> a los </a:t>
            </a:r>
            <a:r>
              <a:rPr lang="en-US" dirty="0" err="1" smtClean="0">
                <a:latin typeface="+mn-lt"/>
              </a:rPr>
              <a:t>establecimientos</a:t>
            </a:r>
            <a:r>
              <a:rPr lang="en-US" dirty="0" smtClean="0">
                <a:latin typeface="+mn-lt"/>
              </a:rPr>
              <a:t> de </a:t>
            </a:r>
            <a:r>
              <a:rPr lang="en-US" dirty="0" err="1" smtClean="0">
                <a:latin typeface="+mn-lt"/>
              </a:rPr>
              <a:t>votación</a:t>
            </a:r>
            <a:r>
              <a:rPr lang="en-US" dirty="0" smtClean="0">
                <a:latin typeface="+mn-lt"/>
              </a:rPr>
              <a:t>, </a:t>
            </a:r>
            <a:r>
              <a:rPr lang="en-US" dirty="0" err="1" smtClean="0">
                <a:latin typeface="+mn-lt"/>
              </a:rPr>
              <a:t>posibilitando</a:t>
            </a:r>
            <a:r>
              <a:rPr lang="en-US" dirty="0" smtClean="0">
                <a:latin typeface="+mn-lt"/>
              </a:rPr>
              <a:t> </a:t>
            </a:r>
            <a:r>
              <a:rPr lang="en-US" dirty="0" err="1" smtClean="0">
                <a:latin typeface="+mn-lt"/>
              </a:rPr>
              <a:t>así</a:t>
            </a:r>
            <a:r>
              <a:rPr lang="en-US" dirty="0" smtClean="0">
                <a:latin typeface="+mn-lt"/>
              </a:rPr>
              <a:t> el </a:t>
            </a:r>
            <a:r>
              <a:rPr lang="en-US" dirty="0" err="1" smtClean="0">
                <a:latin typeface="+mn-lt"/>
              </a:rPr>
              <a:t>acceso</a:t>
            </a:r>
            <a:r>
              <a:rPr lang="en-US" dirty="0" smtClean="0">
                <a:latin typeface="+mn-lt"/>
              </a:rPr>
              <a:t> de personas con </a:t>
            </a:r>
            <a:r>
              <a:rPr lang="en-US" dirty="0" err="1" smtClean="0">
                <a:latin typeface="+mn-lt"/>
              </a:rPr>
              <a:t>discapacidad</a:t>
            </a:r>
            <a:r>
              <a:rPr lang="en-US" dirty="0" smtClean="0">
                <a:latin typeface="+mn-lt"/>
              </a:rPr>
              <a:t>. </a:t>
            </a:r>
          </a:p>
          <a:p>
            <a:pPr marL="285750" indent="-285750" algn="just" defTabSz="457200">
              <a:buFont typeface="Arial" pitchFamily="34" charset="0"/>
              <a:buChar char="•"/>
              <a:defRPr/>
            </a:pPr>
            <a:r>
              <a:rPr lang="en-US" b="1" dirty="0" smtClean="0">
                <a:latin typeface="+mn-lt"/>
              </a:rPr>
              <a:t>CONSIDERACION DEL VOTO POR INTERNET  O VOTO A DISTANCIA: </a:t>
            </a:r>
            <a:r>
              <a:rPr lang="en-US" dirty="0" err="1" smtClean="0">
                <a:latin typeface="+mn-lt"/>
              </a:rPr>
              <a:t>cuando</a:t>
            </a:r>
            <a:r>
              <a:rPr lang="en-US" dirty="0" smtClean="0">
                <a:latin typeface="+mn-lt"/>
              </a:rPr>
              <a:t> </a:t>
            </a:r>
            <a:r>
              <a:rPr lang="en-US" dirty="0" err="1" smtClean="0">
                <a:latin typeface="+mn-lt"/>
              </a:rPr>
              <a:t>las</a:t>
            </a:r>
            <a:r>
              <a:rPr lang="en-US" dirty="0" smtClean="0">
                <a:latin typeface="+mn-lt"/>
              </a:rPr>
              <a:t> </a:t>
            </a:r>
            <a:r>
              <a:rPr lang="en-US" dirty="0" err="1" smtClean="0">
                <a:latin typeface="+mn-lt"/>
              </a:rPr>
              <a:t>condiciones</a:t>
            </a:r>
            <a:r>
              <a:rPr lang="en-US" dirty="0" smtClean="0">
                <a:latin typeface="+mn-lt"/>
              </a:rPr>
              <a:t> </a:t>
            </a:r>
            <a:r>
              <a:rPr lang="en-US" dirty="0" err="1" smtClean="0">
                <a:latin typeface="+mn-lt"/>
              </a:rPr>
              <a:t>físicas</a:t>
            </a:r>
            <a:r>
              <a:rPr lang="en-US" dirty="0" smtClean="0">
                <a:latin typeface="+mn-lt"/>
              </a:rPr>
              <a:t> y </a:t>
            </a:r>
            <a:r>
              <a:rPr lang="en-US" dirty="0" err="1" smtClean="0">
                <a:latin typeface="+mn-lt"/>
              </a:rPr>
              <a:t>geográficas</a:t>
            </a:r>
            <a:r>
              <a:rPr lang="en-US" dirty="0" smtClean="0">
                <a:latin typeface="+mn-lt"/>
              </a:rPr>
              <a:t> son un </a:t>
            </a:r>
            <a:r>
              <a:rPr lang="en-US" dirty="0" err="1" smtClean="0">
                <a:latin typeface="+mn-lt"/>
              </a:rPr>
              <a:t>obstáculo</a:t>
            </a:r>
            <a:r>
              <a:rPr lang="en-US" dirty="0" smtClean="0">
                <a:latin typeface="+mn-lt"/>
              </a:rPr>
              <a:t> </a:t>
            </a:r>
            <a:r>
              <a:rPr lang="en-US" dirty="0" err="1" smtClean="0">
                <a:latin typeface="+mn-lt"/>
              </a:rPr>
              <a:t>muy</a:t>
            </a:r>
            <a:r>
              <a:rPr lang="en-US" dirty="0" smtClean="0">
                <a:latin typeface="+mn-lt"/>
              </a:rPr>
              <a:t> </a:t>
            </a:r>
            <a:r>
              <a:rPr lang="en-US" dirty="0" err="1" smtClean="0">
                <a:latin typeface="+mn-lt"/>
              </a:rPr>
              <a:t>grande</a:t>
            </a:r>
            <a:r>
              <a:rPr lang="en-US" dirty="0" smtClean="0">
                <a:latin typeface="+mn-lt"/>
              </a:rPr>
              <a:t> y </a:t>
            </a:r>
            <a:r>
              <a:rPr lang="en-US" dirty="0" err="1" smtClean="0">
                <a:latin typeface="+mn-lt"/>
              </a:rPr>
              <a:t>costoso</a:t>
            </a:r>
            <a:r>
              <a:rPr lang="en-US" dirty="0" smtClean="0">
                <a:latin typeface="+mn-lt"/>
              </a:rPr>
              <a:t> </a:t>
            </a:r>
            <a:r>
              <a:rPr lang="en-US" dirty="0" err="1" smtClean="0">
                <a:latin typeface="+mn-lt"/>
              </a:rPr>
              <a:t>para</a:t>
            </a:r>
            <a:r>
              <a:rPr lang="en-US" dirty="0" smtClean="0">
                <a:latin typeface="+mn-lt"/>
              </a:rPr>
              <a:t> </a:t>
            </a:r>
            <a:r>
              <a:rPr lang="en-US" dirty="0" err="1" smtClean="0">
                <a:latin typeface="+mn-lt"/>
              </a:rPr>
              <a:t>las</a:t>
            </a:r>
            <a:r>
              <a:rPr lang="en-US" dirty="0" smtClean="0">
                <a:latin typeface="+mn-lt"/>
              </a:rPr>
              <a:t> personas con </a:t>
            </a:r>
            <a:r>
              <a:rPr lang="en-US" dirty="0" err="1" smtClean="0">
                <a:latin typeface="+mn-lt"/>
              </a:rPr>
              <a:t>discapacidad</a:t>
            </a:r>
            <a:r>
              <a:rPr lang="en-US" dirty="0" smtClean="0">
                <a:latin typeface="+mn-lt"/>
              </a:rPr>
              <a:t>.</a:t>
            </a:r>
          </a:p>
          <a:p>
            <a:pPr marL="285750" indent="-285750" algn="just" defTabSz="457200">
              <a:buFont typeface="Arial" pitchFamily="34" charset="0"/>
              <a:buChar char="•"/>
              <a:defRPr/>
            </a:pPr>
            <a:r>
              <a:rPr lang="en-US" b="1" dirty="0" smtClean="0">
                <a:latin typeface="+mn-lt"/>
              </a:rPr>
              <a:t>RESPETO IRRESTRICTO A SU CAPACIDAD Y DERECHO EN LA TOMA DE DECISIONES</a:t>
            </a:r>
            <a:endParaRPr lang="es-ES" b="1" dirty="0" smtClean="0">
              <a:latin typeface="+mn-lt"/>
            </a:endParaRPr>
          </a:p>
          <a:p>
            <a:pPr marL="285750" indent="-285750" algn="just" defTabSz="457200">
              <a:buFont typeface="Arial" pitchFamily="34" charset="0"/>
              <a:buChar char="•"/>
              <a:defRPr/>
            </a:pPr>
            <a:endParaRPr lang="en-US" dirty="0" smtClean="0">
              <a:latin typeface="+mn-lt"/>
            </a:endParaRPr>
          </a:p>
          <a:p>
            <a:pPr marL="285750" indent="-285750" algn="just" defTabSz="457200">
              <a:buFont typeface="Arial" pitchFamily="34" charset="0"/>
              <a:buChar char="•"/>
              <a:defRPr/>
            </a:pPr>
            <a:endParaRPr lang="es-ES" dirty="0" smtClean="0">
              <a:latin typeface="+mn-lt"/>
            </a:endParaRPr>
          </a:p>
        </p:txBody>
      </p:sp>
      <p:sp>
        <p:nvSpPr>
          <p:cNvPr id="43012" name="2 Rectángulo"/>
          <p:cNvSpPr>
            <a:spLocks noChangeArrowheads="1"/>
          </p:cNvSpPr>
          <p:nvPr/>
        </p:nvSpPr>
        <p:spPr bwMode="auto">
          <a:xfrm>
            <a:off x="381000" y="-6865938"/>
            <a:ext cx="8458200" cy="369888"/>
          </a:xfrm>
          <a:prstGeom prst="rect">
            <a:avLst/>
          </a:prstGeom>
          <a:noFill/>
          <a:ln w="9525">
            <a:noFill/>
            <a:miter lim="800000"/>
            <a:headEnd/>
            <a:tailEnd/>
          </a:ln>
        </p:spPr>
        <p:txBody>
          <a:bodyPr>
            <a:spAutoFit/>
          </a:bodyPr>
          <a:lstStyle/>
          <a:p>
            <a:pPr defTabSz="457200"/>
            <a:r>
              <a:rPr lang="en-US">
                <a:ea typeface="ＭＳ Ｐゴシック"/>
                <a:cs typeface="ＭＳ Ｐゴシック"/>
              </a:rPr>
              <a:t> </a:t>
            </a:r>
            <a:endParaRPr lang="es-ES">
              <a:ea typeface="ＭＳ Ｐゴシック"/>
              <a:cs typeface="ＭＳ Ｐゴシック"/>
            </a:endParaRPr>
          </a:p>
        </p:txBody>
      </p:sp>
      <p:sp>
        <p:nvSpPr>
          <p:cNvPr id="43013" name="Text Box 9"/>
          <p:cNvSpPr txBox="1">
            <a:spLocks noChangeArrowheads="1"/>
          </p:cNvSpPr>
          <p:nvPr/>
        </p:nvSpPr>
        <p:spPr bwMode="auto">
          <a:xfrm>
            <a:off x="1976438" y="76200"/>
            <a:ext cx="4038600" cy="946150"/>
          </a:xfrm>
          <a:prstGeom prst="rect">
            <a:avLst/>
          </a:prstGeom>
          <a:noFill/>
          <a:ln w="9525">
            <a:noFill/>
            <a:miter lim="800000"/>
            <a:headEnd/>
            <a:tailEnd/>
          </a:ln>
        </p:spPr>
        <p:txBody>
          <a:bodyPr>
            <a:spAutoFit/>
          </a:bodyPr>
          <a:lstStyle/>
          <a:p>
            <a:pPr algn="ctr"/>
            <a:r>
              <a:rPr lang="es-CL" sz="2800" b="1">
                <a:latin typeface="Calibri" pitchFamily="34" charset="0"/>
                <a:ea typeface="ＭＳ Ｐゴシック"/>
                <a:cs typeface="ＭＳ Ｐゴシック"/>
              </a:rPr>
              <a:t>Recomendaciones Generales</a:t>
            </a:r>
            <a:endParaRPr lang="en-US" sz="2800">
              <a:ea typeface="ＭＳ Ｐゴシック"/>
              <a:cs typeface="ＭＳ Ｐゴシック"/>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14338"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14339"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9E28D9C3-F5D3-4ABD-A21E-345DA4FEBBAC}" type="slidenum">
              <a:rPr lang="en-US" sz="1400">
                <a:ea typeface="ＭＳ Ｐゴシック"/>
                <a:cs typeface="ＭＳ Ｐゴシック"/>
              </a:rPr>
              <a:pPr algn="r"/>
              <a:t>2</a:t>
            </a:fld>
            <a:endParaRPr lang="en-US">
              <a:ea typeface="ＭＳ Ｐゴシック"/>
              <a:cs typeface="ＭＳ Ｐゴシック"/>
            </a:endParaRPr>
          </a:p>
        </p:txBody>
      </p:sp>
      <p:sp>
        <p:nvSpPr>
          <p:cNvPr id="14340" name="Rectangle 4"/>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eaLnBrk="0" hangingPunct="0"/>
            <a:endParaRPr lang="en-US" sz="4400">
              <a:latin typeface="Calibri" pitchFamily="34" charset="0"/>
            </a:endParaRPr>
          </a:p>
        </p:txBody>
      </p:sp>
      <p:sp>
        <p:nvSpPr>
          <p:cNvPr id="14341" name="Rectangle 5"/>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eaLnBrk="0" hangingPunct="0">
              <a:spcBef>
                <a:spcPct val="20000"/>
              </a:spcBef>
              <a:buFont typeface="Arial" charset="0"/>
              <a:buChar char="•"/>
            </a:pPr>
            <a:endParaRPr lang="en-US" sz="3200">
              <a:latin typeface="Calibri" pitchFamily="34" charset="0"/>
            </a:endParaRPr>
          </a:p>
        </p:txBody>
      </p:sp>
      <p:sp>
        <p:nvSpPr>
          <p:cNvPr id="14342" name="Rectangle 6"/>
          <p:cNvSpPr>
            <a:spLocks noChangeArrowheads="1"/>
          </p:cNvSpPr>
          <p:nvPr/>
        </p:nvSpPr>
        <p:spPr bwMode="auto">
          <a:xfrm>
            <a:off x="3059113" y="2781300"/>
            <a:ext cx="4043362" cy="1143000"/>
          </a:xfrm>
          <a:prstGeom prst="rect">
            <a:avLst/>
          </a:prstGeom>
          <a:noFill/>
          <a:ln w="9525">
            <a:noFill/>
            <a:miter lim="800000"/>
            <a:headEnd/>
            <a:tailEnd/>
          </a:ln>
        </p:spPr>
        <p:txBody>
          <a:bodyPr anchor="ctr"/>
          <a:lstStyle/>
          <a:p>
            <a:pPr algn="ctr"/>
            <a:r>
              <a:rPr lang="en-GB" sz="4400">
                <a:solidFill>
                  <a:schemeClr val="tx2"/>
                </a:solidFill>
                <a:ea typeface="ＭＳ Ｐゴシック"/>
                <a:cs typeface="ＭＳ Ｐゴシック"/>
              </a:rPr>
              <a:t>Quedamos con Hambre….!</a:t>
            </a:r>
            <a:endParaRPr lang="en-US" sz="4400">
              <a:ea typeface="ＭＳ Ｐゴシック"/>
              <a:cs typeface="ＭＳ Ｐゴシック"/>
            </a:endParaRPr>
          </a:p>
        </p:txBody>
      </p:sp>
      <p:pic>
        <p:nvPicPr>
          <p:cNvPr id="14343" name="Picture 7" descr="040906 033"/>
          <p:cNvPicPr preferRelativeResize="0">
            <a:picLocks noChangeAspect="1" noChangeArrowheads="1"/>
          </p:cNvPicPr>
          <p:nvPr/>
        </p:nvPicPr>
        <p:blipFill>
          <a:blip r:embed="rId3"/>
          <a:srcRect/>
          <a:stretch>
            <a:fillRect/>
          </a:stretch>
        </p:blipFill>
        <p:spPr bwMode="auto">
          <a:xfrm>
            <a:off x="0" y="4508500"/>
            <a:ext cx="1571625" cy="2349500"/>
          </a:xfrm>
          <a:prstGeom prst="rect">
            <a:avLst/>
          </a:prstGeom>
          <a:noFill/>
          <a:ln w="9525">
            <a:noFill/>
            <a:miter lim="800000"/>
            <a:headEnd/>
            <a:tailEnd/>
          </a:ln>
        </p:spPr>
      </p:pic>
      <p:pic>
        <p:nvPicPr>
          <p:cNvPr id="14344" name="Picture 8" descr="CHINA 111"/>
          <p:cNvPicPr preferRelativeResize="0">
            <a:picLocks noChangeAspect="1" noChangeArrowheads="1"/>
          </p:cNvPicPr>
          <p:nvPr/>
        </p:nvPicPr>
        <p:blipFill>
          <a:blip r:embed="rId4"/>
          <a:srcRect/>
          <a:stretch>
            <a:fillRect/>
          </a:stretch>
        </p:blipFill>
        <p:spPr bwMode="auto">
          <a:xfrm>
            <a:off x="1692275" y="4487863"/>
            <a:ext cx="2808288" cy="2370137"/>
          </a:xfrm>
          <a:prstGeom prst="rect">
            <a:avLst/>
          </a:prstGeom>
          <a:noFill/>
          <a:ln w="9525">
            <a:noFill/>
            <a:miter lim="800000"/>
            <a:headEnd/>
            <a:tailEnd/>
          </a:ln>
        </p:spPr>
      </p:pic>
      <p:pic>
        <p:nvPicPr>
          <p:cNvPr id="14345" name="Picture 9" descr="Boys with Polio AND CRUTCH"/>
          <p:cNvPicPr preferRelativeResize="0">
            <a:picLocks noChangeAspect="1" noChangeArrowheads="1"/>
          </p:cNvPicPr>
          <p:nvPr/>
        </p:nvPicPr>
        <p:blipFill>
          <a:blip r:embed="rId5"/>
          <a:srcRect/>
          <a:stretch>
            <a:fillRect/>
          </a:stretch>
        </p:blipFill>
        <p:spPr bwMode="auto">
          <a:xfrm>
            <a:off x="7304088" y="4437063"/>
            <a:ext cx="1839912" cy="2420937"/>
          </a:xfrm>
          <a:prstGeom prst="rect">
            <a:avLst/>
          </a:prstGeom>
          <a:noFill/>
          <a:ln w="9525">
            <a:noFill/>
            <a:miter lim="800000"/>
            <a:headEnd/>
            <a:tailEnd/>
          </a:ln>
        </p:spPr>
      </p:pic>
      <p:pic>
        <p:nvPicPr>
          <p:cNvPr id="14346" name="Picture 10" descr="ck 171"/>
          <p:cNvPicPr preferRelativeResize="0">
            <a:picLocks noChangeAspect="1" noChangeArrowheads="1"/>
          </p:cNvPicPr>
          <p:nvPr/>
        </p:nvPicPr>
        <p:blipFill>
          <a:blip r:embed="rId6"/>
          <a:srcRect/>
          <a:stretch>
            <a:fillRect/>
          </a:stretch>
        </p:blipFill>
        <p:spPr bwMode="auto">
          <a:xfrm>
            <a:off x="4643438" y="4445000"/>
            <a:ext cx="2522537" cy="2413000"/>
          </a:xfrm>
          <a:prstGeom prst="rect">
            <a:avLst/>
          </a:prstGeom>
          <a:noFill/>
          <a:ln w="9525">
            <a:noFill/>
            <a:miter lim="800000"/>
            <a:headEnd/>
            <a:tailEnd/>
          </a:ln>
        </p:spPr>
      </p:pic>
      <p:pic>
        <p:nvPicPr>
          <p:cNvPr id="14347" name="Picture 11" descr="VIP-AFRO 042"/>
          <p:cNvPicPr preferRelativeResize="0">
            <a:picLocks noChangeAspect="1" noChangeArrowheads="1"/>
          </p:cNvPicPr>
          <p:nvPr/>
        </p:nvPicPr>
        <p:blipFill>
          <a:blip r:embed="rId7">
            <a:lum bright="18000"/>
          </a:blip>
          <a:srcRect/>
          <a:stretch>
            <a:fillRect/>
          </a:stretch>
        </p:blipFill>
        <p:spPr bwMode="auto">
          <a:xfrm>
            <a:off x="7440613" y="2420938"/>
            <a:ext cx="1703387" cy="2087562"/>
          </a:xfrm>
          <a:prstGeom prst="rect">
            <a:avLst/>
          </a:prstGeom>
          <a:noFill/>
          <a:ln w="9525">
            <a:noFill/>
            <a:miter lim="800000"/>
            <a:headEnd/>
            <a:tailEnd/>
          </a:ln>
        </p:spPr>
      </p:pic>
      <p:pic>
        <p:nvPicPr>
          <p:cNvPr id="14348" name="Picture 12" descr="TEMP 012"/>
          <p:cNvPicPr preferRelativeResize="0">
            <a:picLocks noChangeAspect="1" noChangeArrowheads="1"/>
          </p:cNvPicPr>
          <p:nvPr/>
        </p:nvPicPr>
        <p:blipFill>
          <a:blip r:embed="rId8"/>
          <a:srcRect/>
          <a:stretch>
            <a:fillRect/>
          </a:stretch>
        </p:blipFill>
        <p:spPr bwMode="auto">
          <a:xfrm>
            <a:off x="0" y="0"/>
            <a:ext cx="3300413" cy="2474913"/>
          </a:xfrm>
          <a:prstGeom prst="rect">
            <a:avLst/>
          </a:prstGeom>
          <a:noFill/>
          <a:ln w="9525">
            <a:noFill/>
            <a:miter lim="800000"/>
            <a:headEnd/>
            <a:tailEnd/>
          </a:ln>
        </p:spPr>
      </p:pic>
      <p:pic>
        <p:nvPicPr>
          <p:cNvPr id="14349" name="Picture 13" descr="TEMP 018"/>
          <p:cNvPicPr preferRelativeResize="0">
            <a:picLocks noChangeAspect="1" noChangeArrowheads="1"/>
          </p:cNvPicPr>
          <p:nvPr/>
        </p:nvPicPr>
        <p:blipFill>
          <a:blip r:embed="rId9"/>
          <a:srcRect/>
          <a:stretch>
            <a:fillRect/>
          </a:stretch>
        </p:blipFill>
        <p:spPr bwMode="auto">
          <a:xfrm>
            <a:off x="5842000" y="0"/>
            <a:ext cx="3302000" cy="2478088"/>
          </a:xfrm>
          <a:prstGeom prst="rect">
            <a:avLst/>
          </a:prstGeom>
          <a:noFill/>
          <a:ln w="9525">
            <a:noFill/>
            <a:miter lim="800000"/>
            <a:headEnd/>
            <a:tailEnd/>
          </a:ln>
        </p:spPr>
      </p:pic>
      <p:pic>
        <p:nvPicPr>
          <p:cNvPr id="14350" name="Picture 14" descr="040903 091"/>
          <p:cNvPicPr preferRelativeResize="0">
            <a:picLocks noChangeAspect="1" noChangeArrowheads="1"/>
          </p:cNvPicPr>
          <p:nvPr/>
        </p:nvPicPr>
        <p:blipFill>
          <a:blip r:embed="rId10"/>
          <a:srcRect/>
          <a:stretch>
            <a:fillRect/>
          </a:stretch>
        </p:blipFill>
        <p:spPr bwMode="auto">
          <a:xfrm>
            <a:off x="2627313" y="0"/>
            <a:ext cx="3673475" cy="2457450"/>
          </a:xfrm>
          <a:prstGeom prst="rect">
            <a:avLst/>
          </a:prstGeom>
          <a:noFill/>
          <a:ln w="9525">
            <a:noFill/>
            <a:miter lim="800000"/>
            <a:headEnd/>
            <a:tailEnd/>
          </a:ln>
        </p:spPr>
      </p:pic>
      <p:pic>
        <p:nvPicPr>
          <p:cNvPr id="14351" name="Picture 15" descr="TEMP 004"/>
          <p:cNvPicPr>
            <a:picLocks noChangeAspect="1" noChangeArrowheads="1"/>
          </p:cNvPicPr>
          <p:nvPr/>
        </p:nvPicPr>
        <p:blipFill>
          <a:blip r:embed="rId11"/>
          <a:srcRect/>
          <a:stretch>
            <a:fillRect/>
          </a:stretch>
        </p:blipFill>
        <p:spPr bwMode="auto">
          <a:xfrm>
            <a:off x="0" y="2492375"/>
            <a:ext cx="2700338" cy="2024063"/>
          </a:xfrm>
          <a:prstGeom prst="rect">
            <a:avLst/>
          </a:prstGeom>
          <a:noFill/>
          <a:ln w="9525">
            <a:noFill/>
            <a:miter lim="800000"/>
            <a:headEnd/>
            <a:tailEnd/>
          </a:ln>
        </p:spPr>
      </p:pic>
      <p:sp>
        <p:nvSpPr>
          <p:cNvPr id="14352" name="Text Box 16"/>
          <p:cNvSpPr txBox="1">
            <a:spLocks noChangeArrowheads="1"/>
          </p:cNvSpPr>
          <p:nvPr/>
        </p:nvSpPr>
        <p:spPr bwMode="auto">
          <a:xfrm>
            <a:off x="1547813" y="5667375"/>
            <a:ext cx="6408737" cy="641350"/>
          </a:xfrm>
          <a:prstGeom prst="rect">
            <a:avLst/>
          </a:prstGeom>
          <a:solidFill>
            <a:schemeClr val="bg1"/>
          </a:solidFill>
          <a:ln w="9525">
            <a:noFill/>
            <a:miter lim="800000"/>
            <a:headEnd/>
            <a:tailEnd/>
          </a:ln>
        </p:spPr>
        <p:txBody>
          <a:bodyPr>
            <a:spAutoFit/>
          </a:bodyPr>
          <a:lstStyle/>
          <a:p>
            <a:pPr algn="ctr"/>
            <a:r>
              <a:rPr lang="es-ES_tradnl" sz="3600" b="1">
                <a:ea typeface="ＭＳ Ｐゴシック"/>
                <a:cs typeface="ＭＳ Ｐゴシック"/>
              </a:rPr>
              <a:t>De derechos!!......</a:t>
            </a:r>
            <a:endParaRPr lang="en-US">
              <a:ea typeface="ＭＳ Ｐゴシック"/>
              <a:cs typeface="ＭＳ Ｐゴシック"/>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44034"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44035" name="Text Box 9"/>
          <p:cNvSpPr txBox="1">
            <a:spLocks noChangeArrowheads="1"/>
          </p:cNvSpPr>
          <p:nvPr/>
        </p:nvSpPr>
        <p:spPr bwMode="auto">
          <a:xfrm>
            <a:off x="395288" y="998538"/>
            <a:ext cx="7993062" cy="5310187"/>
          </a:xfrm>
          <a:prstGeom prst="rect">
            <a:avLst/>
          </a:prstGeom>
          <a:noFill/>
          <a:ln w="9525">
            <a:noFill/>
            <a:miter lim="800000"/>
            <a:headEnd/>
            <a:tailEnd/>
          </a:ln>
        </p:spPr>
        <p:txBody>
          <a:bodyPr>
            <a:spAutoFit/>
          </a:bodyPr>
          <a:lstStyle/>
          <a:p>
            <a:pPr algn="just" defTabSz="457200"/>
            <a:endParaRPr lang="en-US">
              <a:latin typeface="Calibri" pitchFamily="34" charset="0"/>
              <a:ea typeface="ＭＳ Ｐゴシック"/>
              <a:cs typeface="ＭＳ Ｐゴシック"/>
            </a:endParaRPr>
          </a:p>
          <a:p>
            <a:pPr defTabSz="457200"/>
            <a:r>
              <a:rPr lang="en-US">
                <a:ea typeface="ＭＳ Ｐゴシック"/>
                <a:cs typeface="ＭＳ Ｐゴシック"/>
              </a:rPr>
              <a:t>3. </a:t>
            </a:r>
            <a:r>
              <a:rPr lang="en-US" b="1" u="sng">
                <a:latin typeface="Calibri" pitchFamily="34" charset="0"/>
                <a:ea typeface="ＭＳ Ｐゴシック"/>
                <a:cs typeface="ＭＳ Ｐゴシック"/>
              </a:rPr>
              <a:t>Después del Proceso Electoral</a:t>
            </a:r>
          </a:p>
          <a:p>
            <a:pPr defTabSz="457200"/>
            <a:endParaRPr lang="en-US" b="1" u="sng">
              <a:latin typeface="Calibri" pitchFamily="34" charset="0"/>
              <a:ea typeface="ＭＳ Ｐゴシック"/>
              <a:cs typeface="ＭＳ Ｐゴシック"/>
            </a:endParaRPr>
          </a:p>
          <a:p>
            <a:pPr algn="just" defTabSz="457200">
              <a:buFont typeface="Arial" charset="0"/>
              <a:buChar char="•"/>
            </a:pPr>
            <a:r>
              <a:rPr lang="es-ES">
                <a:latin typeface="Calibri" pitchFamily="34" charset="0"/>
                <a:ea typeface="ＭＳ Ｐゴシック"/>
                <a:cs typeface="ＭＳ Ｐゴシック"/>
              </a:rPr>
              <a:t>Entregar toda la información de resultados en formato accesible para todas y todos.</a:t>
            </a:r>
          </a:p>
          <a:p>
            <a:pPr algn="just" defTabSz="457200">
              <a:buFont typeface="Arial" charset="0"/>
              <a:buChar char="•"/>
            </a:pPr>
            <a:r>
              <a:rPr lang="es-ES">
                <a:latin typeface="Calibri" pitchFamily="34" charset="0"/>
                <a:ea typeface="ＭＳ Ｐゴシック"/>
                <a:cs typeface="ＭＳ Ｐゴシック"/>
              </a:rPr>
              <a:t>Facilitar las condiciones para que las personas con discapacidad puedan desarrollarse como líderes, asesores, consultores u “observadores” durante todo  proceso electoral y en el observatorio de cumplimiento de las políticas públicas y el ejercicio de deberes y derechos..</a:t>
            </a:r>
          </a:p>
          <a:p>
            <a:pPr algn="just" defTabSz="457200">
              <a:buFont typeface="Arial" charset="0"/>
              <a:buChar char="•"/>
            </a:pPr>
            <a:r>
              <a:rPr lang="es-ES">
                <a:latin typeface="Calibri" pitchFamily="34" charset="0"/>
                <a:ea typeface="ＭＳ Ｐゴシック"/>
                <a:cs typeface="ＭＳ Ｐゴシック"/>
              </a:rPr>
              <a:t>Son ciudadanos con derechos políticos y por tanto, hay que respetar su capacidad de decisión, participación, derecho a elegir y ser elegidos y sus opciones políticas.</a:t>
            </a:r>
          </a:p>
          <a:p>
            <a:pPr algn="just" defTabSz="457200">
              <a:buFont typeface="Arial" charset="0"/>
              <a:buChar char="•"/>
            </a:pPr>
            <a:r>
              <a:rPr lang="es-ES_tradnl">
                <a:latin typeface="Calibri" pitchFamily="34" charset="0"/>
                <a:ea typeface="ＭＳ Ｐゴシック"/>
                <a:cs typeface="ＭＳ Ｐゴシック"/>
              </a:rPr>
              <a:t>Considerar siempre la consulta a las propias personas con discapacidad a través de sus organizaciones representativas en el país. </a:t>
            </a:r>
          </a:p>
          <a:p>
            <a:pPr algn="just" defTabSz="457200">
              <a:buFont typeface="Arial" charset="0"/>
              <a:buChar char="•"/>
            </a:pPr>
            <a:r>
              <a:rPr lang="es-ES_tradnl">
                <a:latin typeface="Calibri" pitchFamily="34" charset="0"/>
                <a:ea typeface="ＭＳ Ｐゴシック"/>
                <a:cs typeface="ＭＳ Ｐゴシック"/>
              </a:rPr>
              <a:t>Incluir a expertas y expertos con discapacidad en los cargos de servicio público y ministerios y departamentos del área social, para asesorar directamente la atención y la toma de decisiones en leyes, programas y políticas públicas en discapacidad. </a:t>
            </a:r>
          </a:p>
          <a:p>
            <a:pPr defTabSz="457200"/>
            <a:endParaRPr lang="es-ES">
              <a:latin typeface="Calibri" pitchFamily="34" charset="0"/>
              <a:ea typeface="ＭＳ Ｐゴシック"/>
              <a:cs typeface="ＭＳ Ｐゴシック"/>
            </a:endParaRPr>
          </a:p>
          <a:p>
            <a:pPr defTabSz="457200"/>
            <a:endParaRPr lang="en-US" b="1" u="sng">
              <a:latin typeface="Calibri" pitchFamily="34" charset="0"/>
              <a:ea typeface="ＭＳ Ｐゴシック"/>
              <a:cs typeface="ＭＳ Ｐゴシック"/>
            </a:endParaRPr>
          </a:p>
          <a:p>
            <a:pPr algn="just" defTabSz="457200">
              <a:buFont typeface="Arial" charset="0"/>
              <a:buChar char="•"/>
            </a:pPr>
            <a:endParaRPr lang="es-ES">
              <a:latin typeface="Calibri" pitchFamily="34" charset="0"/>
              <a:ea typeface="ＭＳ Ｐゴシック"/>
              <a:cs typeface="ＭＳ Ｐゴシック"/>
            </a:endParaRPr>
          </a:p>
        </p:txBody>
      </p:sp>
      <p:sp>
        <p:nvSpPr>
          <p:cNvPr id="44036" name="2 Rectángulo"/>
          <p:cNvSpPr>
            <a:spLocks noChangeArrowheads="1"/>
          </p:cNvSpPr>
          <p:nvPr/>
        </p:nvSpPr>
        <p:spPr bwMode="auto">
          <a:xfrm>
            <a:off x="381000" y="-6865938"/>
            <a:ext cx="8458200" cy="369888"/>
          </a:xfrm>
          <a:prstGeom prst="rect">
            <a:avLst/>
          </a:prstGeom>
          <a:noFill/>
          <a:ln w="9525">
            <a:noFill/>
            <a:miter lim="800000"/>
            <a:headEnd/>
            <a:tailEnd/>
          </a:ln>
        </p:spPr>
        <p:txBody>
          <a:bodyPr>
            <a:spAutoFit/>
          </a:bodyPr>
          <a:lstStyle/>
          <a:p>
            <a:pPr defTabSz="457200"/>
            <a:r>
              <a:rPr lang="en-US">
                <a:ea typeface="ＭＳ Ｐゴシック"/>
                <a:cs typeface="ＭＳ Ｐゴシック"/>
              </a:rPr>
              <a:t> </a:t>
            </a:r>
            <a:endParaRPr lang="es-ES">
              <a:ea typeface="ＭＳ Ｐゴシック"/>
              <a:cs typeface="ＭＳ Ｐゴシック"/>
            </a:endParaRPr>
          </a:p>
        </p:txBody>
      </p:sp>
      <p:sp>
        <p:nvSpPr>
          <p:cNvPr id="44037" name="Text Box 9"/>
          <p:cNvSpPr txBox="1">
            <a:spLocks noChangeArrowheads="1"/>
          </p:cNvSpPr>
          <p:nvPr/>
        </p:nvSpPr>
        <p:spPr bwMode="auto">
          <a:xfrm>
            <a:off x="1976438" y="76200"/>
            <a:ext cx="4038600" cy="946150"/>
          </a:xfrm>
          <a:prstGeom prst="rect">
            <a:avLst/>
          </a:prstGeom>
          <a:noFill/>
          <a:ln w="9525">
            <a:noFill/>
            <a:miter lim="800000"/>
            <a:headEnd/>
            <a:tailEnd/>
          </a:ln>
        </p:spPr>
        <p:txBody>
          <a:bodyPr>
            <a:spAutoFit/>
          </a:bodyPr>
          <a:lstStyle/>
          <a:p>
            <a:pPr algn="ctr"/>
            <a:r>
              <a:rPr lang="es-CL" sz="2800" b="1">
                <a:latin typeface="Calibri" pitchFamily="34" charset="0"/>
                <a:ea typeface="ＭＳ Ｐゴシック"/>
                <a:cs typeface="ＭＳ Ｐゴシック"/>
              </a:rPr>
              <a:t>Recomendaciones Generales</a:t>
            </a:r>
            <a:endParaRPr lang="en-US" sz="2800">
              <a:ea typeface="ＭＳ Ｐゴシック"/>
              <a:cs typeface="ＭＳ Ｐゴシック"/>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45058"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45059" name="TextBox 2"/>
          <p:cNvSpPr txBox="1">
            <a:spLocks noChangeArrowheads="1"/>
          </p:cNvSpPr>
          <p:nvPr/>
        </p:nvSpPr>
        <p:spPr bwMode="auto">
          <a:xfrm>
            <a:off x="468313" y="958850"/>
            <a:ext cx="7920037" cy="5062538"/>
          </a:xfrm>
          <a:prstGeom prst="rect">
            <a:avLst/>
          </a:prstGeom>
          <a:noFill/>
          <a:ln w="9525">
            <a:noFill/>
            <a:miter lim="800000"/>
            <a:headEnd/>
            <a:tailEnd/>
          </a:ln>
        </p:spPr>
        <p:txBody>
          <a:bodyPr>
            <a:spAutoFit/>
          </a:bodyPr>
          <a:lstStyle/>
          <a:p>
            <a:pPr defTabSz="457200"/>
            <a:endParaRPr lang="es-PE" sz="2000">
              <a:latin typeface="Calibri" pitchFamily="34" charset="0"/>
              <a:ea typeface="ＭＳ Ｐゴシック"/>
              <a:cs typeface="ＭＳ Ｐゴシック"/>
            </a:endParaRPr>
          </a:p>
          <a:p>
            <a:pPr defTabSz="457200"/>
            <a:endParaRPr lang="es-PE" sz="2000">
              <a:latin typeface="Calibri" pitchFamily="34" charset="0"/>
              <a:ea typeface="ＭＳ Ｐゴシック"/>
              <a:cs typeface="ＭＳ Ｐゴシック"/>
            </a:endParaRPr>
          </a:p>
          <a:p>
            <a:pPr defTabSz="457200"/>
            <a:endParaRPr lang="es-PE" sz="2000">
              <a:latin typeface="Calibri" pitchFamily="34" charset="0"/>
              <a:ea typeface="ＭＳ Ｐゴシック"/>
              <a:cs typeface="ＭＳ Ｐゴシック"/>
            </a:endParaRPr>
          </a:p>
          <a:p>
            <a:pPr algn="r" defTabSz="457200"/>
            <a:endParaRPr lang="es-PE" sz="2000">
              <a:latin typeface="Calibri" pitchFamily="34" charset="0"/>
              <a:ea typeface="ＭＳ Ｐゴシック"/>
              <a:cs typeface="ＭＳ Ｐゴシック"/>
            </a:endParaRPr>
          </a:p>
          <a:p>
            <a:pPr algn="r" defTabSz="457200"/>
            <a:r>
              <a:rPr lang="es-PE" sz="2000">
                <a:latin typeface="Calibri" pitchFamily="34" charset="0"/>
                <a:ea typeface="ＭＳ Ｐゴシック"/>
                <a:cs typeface="ＭＳ Ｐゴシック"/>
              </a:rPr>
              <a:t>Pamela Molina </a:t>
            </a:r>
          </a:p>
          <a:p>
            <a:pPr algn="r" defTabSz="457200"/>
            <a:r>
              <a:rPr lang="es-PE" sz="2000">
                <a:latin typeface="Calibri" pitchFamily="34" charset="0"/>
                <a:ea typeface="ＭＳ Ｐゴシック"/>
                <a:cs typeface="ＭＳ Ｐゴシック"/>
              </a:rPr>
              <a:t>  Gerente de Proyectos</a:t>
            </a:r>
          </a:p>
          <a:p>
            <a:pPr algn="r" defTabSz="457200"/>
            <a:r>
              <a:rPr lang="es-PE" sz="2000">
                <a:latin typeface="Calibri" pitchFamily="34" charset="0"/>
                <a:ea typeface="ＭＳ Ｐゴシック"/>
                <a:cs typeface="ＭＳ Ｐゴシック"/>
              </a:rPr>
              <a:t>Secretaría de Asuntos Jurídicos</a:t>
            </a:r>
          </a:p>
          <a:p>
            <a:pPr algn="r" defTabSz="457200"/>
            <a:r>
              <a:rPr lang="es-PE" sz="2000">
                <a:latin typeface="Calibri" pitchFamily="34" charset="0"/>
                <a:ea typeface="ＭＳ Ｐゴシック"/>
                <a:cs typeface="ＭＳ Ｐゴシック"/>
              </a:rPr>
              <a:t>Organización de Estados Americanos</a:t>
            </a:r>
          </a:p>
          <a:p>
            <a:pPr algn="r" defTabSz="457200"/>
            <a:r>
              <a:rPr lang="es-PE" sz="2000">
                <a:latin typeface="Calibri" pitchFamily="34" charset="0"/>
                <a:ea typeface="ＭＳ Ｐゴシック"/>
                <a:cs typeface="ＭＳ Ｐゴシック"/>
                <a:hlinkClick r:id="rId3"/>
              </a:rPr>
              <a:t>pmolina@oas.org</a:t>
            </a:r>
            <a:endParaRPr lang="es-PE" sz="2000">
              <a:latin typeface="Calibri" pitchFamily="34" charset="0"/>
              <a:ea typeface="ＭＳ Ｐゴシック"/>
              <a:cs typeface="ＭＳ Ｐゴシック"/>
            </a:endParaRPr>
          </a:p>
          <a:p>
            <a:pPr algn="r" defTabSz="457200"/>
            <a:endParaRPr lang="es-PE" sz="2000">
              <a:latin typeface="Calibri" pitchFamily="34" charset="0"/>
              <a:ea typeface="ＭＳ Ｐゴシック"/>
              <a:cs typeface="ＭＳ Ｐゴシック"/>
            </a:endParaRPr>
          </a:p>
          <a:p>
            <a:pPr algn="just" defTabSz="457200"/>
            <a:r>
              <a:rPr lang="es-EC">
                <a:latin typeface="Calibri" pitchFamily="34" charset="0"/>
                <a:ea typeface="ＭＳ Ｐゴシック"/>
                <a:cs typeface="ＭＳ Ｐゴシック"/>
              </a:rPr>
              <a:t>Chilena, Lic en Humanidades de la Universidad de Chile. Tiene un Master en Discapacidad y Desarrollo Humano de la Universidad de Chicago, USA. Participó como experta latinoamericana en el proceso de escritura y aprobación de la </a:t>
            </a:r>
            <a:r>
              <a:rPr lang="es-EC" b="1" i="1">
                <a:latin typeface="Calibri" pitchFamily="34" charset="0"/>
                <a:ea typeface="ＭＳ Ｐゴシック"/>
                <a:cs typeface="ＭＳ Ｐゴシック"/>
              </a:rPr>
              <a:t>Convención Internacional por los Derechos de las Personas con Discapacidad</a:t>
            </a:r>
            <a:r>
              <a:rPr lang="es-EC">
                <a:latin typeface="Calibri" pitchFamily="34" charset="0"/>
                <a:ea typeface="ＭＳ Ｐゴシック"/>
                <a:cs typeface="ＭＳ Ｐゴシック"/>
              </a:rPr>
              <a:t> en Naciones Unidas. Actualmente trabaja como Gerente de Proyectos del área de Discapacidad en la Secretaría de Asuntos Jurídicos de la Organización de Estados Americanos, Washington D.C., USA.</a:t>
            </a:r>
            <a:endParaRPr lang="es-PE">
              <a:latin typeface="Calibri" pitchFamily="34" charset="0"/>
              <a:ea typeface="ＭＳ Ｐゴシック"/>
              <a:cs typeface="ＭＳ Ｐゴシック"/>
            </a:endParaRPr>
          </a:p>
        </p:txBody>
      </p:sp>
      <p:pic>
        <p:nvPicPr>
          <p:cNvPr id="45060" name="Picture 10" descr="Ser sorda es bueno!"/>
          <p:cNvPicPr>
            <a:picLocks noChangeAspect="1" noChangeArrowheads="1"/>
          </p:cNvPicPr>
          <p:nvPr/>
        </p:nvPicPr>
        <p:blipFill>
          <a:blip r:embed="rId4"/>
          <a:srcRect/>
          <a:stretch>
            <a:fillRect/>
          </a:stretch>
        </p:blipFill>
        <p:spPr bwMode="auto">
          <a:xfrm>
            <a:off x="1331913" y="1268413"/>
            <a:ext cx="1598612" cy="2133600"/>
          </a:xfrm>
          <a:prstGeom prst="rect">
            <a:avLst/>
          </a:prstGeom>
          <a:noFill/>
          <a:ln w="9525">
            <a:noFill/>
            <a:miter lim="800000"/>
            <a:headEnd/>
            <a:tailEnd/>
          </a:ln>
        </p:spPr>
      </p:pic>
      <p:sp>
        <p:nvSpPr>
          <p:cNvPr id="45061" name="TextBox 1"/>
          <p:cNvSpPr txBox="1">
            <a:spLocks noChangeArrowheads="1"/>
          </p:cNvSpPr>
          <p:nvPr/>
        </p:nvSpPr>
        <p:spPr bwMode="auto">
          <a:xfrm>
            <a:off x="900113" y="333375"/>
            <a:ext cx="6781800" cy="519113"/>
          </a:xfrm>
          <a:prstGeom prst="rect">
            <a:avLst/>
          </a:prstGeom>
          <a:noFill/>
          <a:ln w="9525">
            <a:noFill/>
            <a:miter lim="800000"/>
            <a:headEnd/>
            <a:tailEnd/>
          </a:ln>
        </p:spPr>
        <p:txBody>
          <a:bodyPr>
            <a:spAutoFit/>
          </a:bodyPr>
          <a:lstStyle/>
          <a:p>
            <a:pPr algn="ctr" defTabSz="457200"/>
            <a:r>
              <a:rPr lang="es-PE" sz="2800" b="1">
                <a:latin typeface="Calibri" pitchFamily="34" charset="0"/>
                <a:ea typeface="ＭＳ Ｐゴシック"/>
                <a:cs typeface="ＭＳ Ｐゴシック"/>
              </a:rPr>
              <a:t>Gracias y contáctenos!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15362"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15363" name="Text Box 17"/>
          <p:cNvSpPr txBox="1">
            <a:spLocks noChangeArrowheads="1"/>
          </p:cNvSpPr>
          <p:nvPr/>
        </p:nvSpPr>
        <p:spPr bwMode="auto">
          <a:xfrm>
            <a:off x="684213" y="333375"/>
            <a:ext cx="7062787" cy="457200"/>
          </a:xfrm>
          <a:prstGeom prst="rect">
            <a:avLst/>
          </a:prstGeom>
          <a:noFill/>
          <a:ln w="9525">
            <a:noFill/>
            <a:miter lim="800000"/>
            <a:headEnd/>
            <a:tailEnd/>
          </a:ln>
        </p:spPr>
        <p:txBody>
          <a:bodyPr wrap="none">
            <a:spAutoFit/>
          </a:bodyPr>
          <a:lstStyle/>
          <a:p>
            <a:pPr defTabSz="457200"/>
            <a:r>
              <a:rPr lang="es-CL" sz="2000" b="1">
                <a:latin typeface="Calibri" pitchFamily="34" charset="0"/>
                <a:ea typeface="ＭＳ Ｐゴシック"/>
                <a:cs typeface="ＭＳ Ｐゴシック"/>
              </a:rPr>
              <a:t>¿</a:t>
            </a:r>
            <a:r>
              <a:rPr lang="es-CL" sz="2400" b="1">
                <a:latin typeface="Calibri" pitchFamily="34" charset="0"/>
                <a:ea typeface="ＭＳ Ｐゴシック"/>
                <a:cs typeface="ＭＳ Ｐゴシック"/>
              </a:rPr>
              <a:t>De qué hablamos cuando hablamos de Discapacidad?</a:t>
            </a:r>
            <a:endParaRPr lang="en-US" sz="2400" b="1">
              <a:latin typeface="Calibri" pitchFamily="34" charset="0"/>
              <a:ea typeface="ＭＳ Ｐゴシック"/>
              <a:cs typeface="ＭＳ Ｐゴシック"/>
            </a:endParaRPr>
          </a:p>
        </p:txBody>
      </p:sp>
      <p:pic>
        <p:nvPicPr>
          <p:cNvPr id="15364" name="Picture 18" descr="C:\Users\pcdmifperu\Pictures\incognita2.jpg"/>
          <p:cNvPicPr>
            <a:picLocks noChangeAspect="1" noChangeArrowheads="1"/>
          </p:cNvPicPr>
          <p:nvPr/>
        </p:nvPicPr>
        <p:blipFill>
          <a:blip r:embed="rId3"/>
          <a:srcRect/>
          <a:stretch>
            <a:fillRect/>
          </a:stretch>
        </p:blipFill>
        <p:spPr bwMode="auto">
          <a:xfrm>
            <a:off x="3429000" y="2438400"/>
            <a:ext cx="1984375" cy="2501900"/>
          </a:xfrm>
          <a:prstGeom prst="rect">
            <a:avLst/>
          </a:prstGeom>
          <a:noFill/>
          <a:ln w="9525">
            <a:noFill/>
            <a:miter lim="800000"/>
            <a:headEnd/>
            <a:tailEnd/>
          </a:ln>
        </p:spPr>
      </p:pic>
      <p:sp>
        <p:nvSpPr>
          <p:cNvPr id="17" name="Oval Callout 3"/>
          <p:cNvSpPr>
            <a:spLocks noChangeArrowheads="1"/>
          </p:cNvSpPr>
          <p:nvPr/>
        </p:nvSpPr>
        <p:spPr bwMode="auto">
          <a:xfrm>
            <a:off x="6283325" y="1979613"/>
            <a:ext cx="2105025" cy="1220787"/>
          </a:xfrm>
          <a:prstGeom prst="wedgeEllipseCallout">
            <a:avLst>
              <a:gd name="adj1" fmla="val -61009"/>
              <a:gd name="adj2" fmla="val 32833"/>
            </a:avLst>
          </a:prstGeom>
          <a:solidFill>
            <a:schemeClr val="bg1"/>
          </a:solidFill>
          <a:ln w="25400" algn="ctr">
            <a:solidFill>
              <a:schemeClr val="accent2"/>
            </a:solidFill>
            <a:miter lim="800000"/>
            <a:headEnd/>
            <a:tailEnd/>
          </a:ln>
        </p:spPr>
        <p:txBody>
          <a:bodyPr anchor="ctr"/>
          <a:lstStyle/>
          <a:p>
            <a:pPr algn="ctr">
              <a:defRPr/>
            </a:pPr>
            <a:r>
              <a:rPr lang="es-ES" b="1" dirty="0">
                <a:solidFill>
                  <a:srgbClr val="333300"/>
                </a:solidFill>
                <a:latin typeface="+mn-lt"/>
              </a:rPr>
              <a:t>PERSONA</a:t>
            </a:r>
            <a:r>
              <a:rPr lang="es-ES" b="1" dirty="0">
                <a:solidFill>
                  <a:schemeClr val="dk1"/>
                </a:solidFill>
                <a:latin typeface="+mn-lt"/>
              </a:rPr>
              <a:t> </a:t>
            </a:r>
          </a:p>
          <a:p>
            <a:pPr algn="ctr">
              <a:defRPr/>
            </a:pPr>
            <a:r>
              <a:rPr lang="es-ES" b="1" dirty="0">
                <a:solidFill>
                  <a:srgbClr val="333300"/>
                </a:solidFill>
                <a:latin typeface="+mn-lt"/>
              </a:rPr>
              <a:t>CON DISCAPACIDAD</a:t>
            </a:r>
            <a:endParaRPr lang="en-US" dirty="0">
              <a:solidFill>
                <a:schemeClr val="dk1"/>
              </a:solidFill>
              <a:latin typeface="+mn-lt"/>
            </a:endParaRPr>
          </a:p>
        </p:txBody>
      </p:sp>
      <p:sp>
        <p:nvSpPr>
          <p:cNvPr id="18" name="Oval Callout 3"/>
          <p:cNvSpPr>
            <a:spLocks noChangeArrowheads="1"/>
          </p:cNvSpPr>
          <p:nvPr/>
        </p:nvSpPr>
        <p:spPr bwMode="auto">
          <a:xfrm>
            <a:off x="6300788" y="3276600"/>
            <a:ext cx="2303462" cy="915988"/>
          </a:xfrm>
          <a:prstGeom prst="wedgeEllipseCallout">
            <a:avLst>
              <a:gd name="adj1" fmla="val -48069"/>
              <a:gd name="adj2" fmla="val -24523"/>
            </a:avLst>
          </a:prstGeom>
          <a:solidFill>
            <a:schemeClr val="bg1"/>
          </a:solidFill>
          <a:ln w="25400" algn="ctr">
            <a:solidFill>
              <a:schemeClr val="accent1"/>
            </a:solidFill>
            <a:miter lim="800000"/>
            <a:headEnd/>
            <a:tailEnd/>
          </a:ln>
        </p:spPr>
        <p:txBody>
          <a:bodyPr anchor="ctr"/>
          <a:lstStyle/>
          <a:p>
            <a:pPr algn="ctr">
              <a:defRPr/>
            </a:pPr>
            <a:r>
              <a:rPr lang="es-ES" b="1" dirty="0">
                <a:solidFill>
                  <a:srgbClr val="333300"/>
                </a:solidFill>
                <a:latin typeface="+mn-lt"/>
              </a:rPr>
              <a:t>¿Minusválido, impedido?</a:t>
            </a:r>
            <a:endParaRPr lang="en-US" dirty="0">
              <a:solidFill>
                <a:schemeClr val="dk1"/>
              </a:solidFill>
              <a:latin typeface="+mn-lt"/>
            </a:endParaRPr>
          </a:p>
        </p:txBody>
      </p:sp>
      <p:sp>
        <p:nvSpPr>
          <p:cNvPr id="19" name="Oval Callout 3"/>
          <p:cNvSpPr/>
          <p:nvPr/>
        </p:nvSpPr>
        <p:spPr bwMode="auto">
          <a:xfrm>
            <a:off x="6470650" y="4343400"/>
            <a:ext cx="2063750" cy="992188"/>
          </a:xfrm>
          <a:prstGeom prst="wedgeEllipseCallout">
            <a:avLst>
              <a:gd name="adj1" fmla="val -53525"/>
              <a:gd name="adj2" fmla="val -39523"/>
            </a:avLst>
          </a:prstGeom>
          <a:ln/>
        </p:spPr>
        <p:style>
          <a:lnRef idx="2">
            <a:schemeClr val="accent1"/>
          </a:lnRef>
          <a:fillRef idx="1">
            <a:schemeClr val="lt1"/>
          </a:fillRef>
          <a:effectRef idx="0">
            <a:schemeClr val="accent1"/>
          </a:effectRef>
          <a:fontRef idx="minor">
            <a:schemeClr val="dk1"/>
          </a:fontRef>
        </p:style>
        <p:txBody>
          <a:bodyPr anchor="ctr"/>
          <a:lstStyle/>
          <a:p>
            <a:pPr algn="ctr">
              <a:defRPr/>
            </a:pPr>
            <a:r>
              <a:rPr lang="es-ES" b="1" dirty="0">
                <a:solidFill>
                  <a:srgbClr val="333300"/>
                </a:solidFill>
              </a:rPr>
              <a:t>¿Personas especiales?</a:t>
            </a:r>
            <a:endParaRPr lang="en-US" dirty="0"/>
          </a:p>
        </p:txBody>
      </p:sp>
      <p:sp>
        <p:nvSpPr>
          <p:cNvPr id="20" name="Oval Callout 3"/>
          <p:cNvSpPr>
            <a:spLocks noChangeArrowheads="1"/>
          </p:cNvSpPr>
          <p:nvPr/>
        </p:nvSpPr>
        <p:spPr bwMode="auto">
          <a:xfrm>
            <a:off x="6370638" y="5408613"/>
            <a:ext cx="1514475" cy="1220787"/>
          </a:xfrm>
          <a:prstGeom prst="wedgeEllipseCallout">
            <a:avLst>
              <a:gd name="adj1" fmla="val -44444"/>
              <a:gd name="adj2" fmla="val -47269"/>
            </a:avLst>
          </a:prstGeom>
          <a:solidFill>
            <a:schemeClr val="bg1"/>
          </a:solidFill>
          <a:ln w="25400" algn="ctr">
            <a:solidFill>
              <a:schemeClr val="accent1"/>
            </a:solidFill>
            <a:miter lim="800000"/>
            <a:headEnd/>
            <a:tailEnd/>
          </a:ln>
        </p:spPr>
        <p:txBody>
          <a:bodyPr anchor="ctr"/>
          <a:lstStyle/>
          <a:p>
            <a:pPr algn="ctr">
              <a:defRPr/>
            </a:pPr>
            <a:r>
              <a:rPr lang="es-ES" b="1" dirty="0">
                <a:solidFill>
                  <a:srgbClr val="333300"/>
                </a:solidFill>
                <a:latin typeface="+mn-lt"/>
              </a:rPr>
              <a:t>¿Castigo de Dios?</a:t>
            </a:r>
            <a:endParaRPr lang="en-US" dirty="0">
              <a:solidFill>
                <a:schemeClr val="dk1"/>
              </a:solidFill>
              <a:latin typeface="+mn-lt"/>
            </a:endParaRPr>
          </a:p>
        </p:txBody>
      </p:sp>
      <p:sp>
        <p:nvSpPr>
          <p:cNvPr id="21" name="Oval Callout 3"/>
          <p:cNvSpPr/>
          <p:nvPr/>
        </p:nvSpPr>
        <p:spPr bwMode="auto">
          <a:xfrm>
            <a:off x="3792538" y="5635625"/>
            <a:ext cx="2455862" cy="1069975"/>
          </a:xfrm>
          <a:prstGeom prst="wedgeEllipseCallout">
            <a:avLst>
              <a:gd name="adj1" fmla="val -4795"/>
              <a:gd name="adj2" fmla="val -73099"/>
            </a:avLst>
          </a:prstGeom>
          <a:ln/>
        </p:spPr>
        <p:style>
          <a:lnRef idx="2">
            <a:schemeClr val="accent1"/>
          </a:lnRef>
          <a:fillRef idx="1">
            <a:schemeClr val="lt1"/>
          </a:fillRef>
          <a:effectRef idx="0">
            <a:schemeClr val="accent1"/>
          </a:effectRef>
          <a:fontRef idx="minor">
            <a:schemeClr val="dk1"/>
          </a:fontRef>
        </p:style>
        <p:txBody>
          <a:bodyPr anchor="ctr"/>
          <a:lstStyle/>
          <a:p>
            <a:pPr algn="ctr">
              <a:defRPr/>
            </a:pPr>
            <a:r>
              <a:rPr lang="es-ES" b="1" dirty="0">
                <a:solidFill>
                  <a:srgbClr val="333300"/>
                </a:solidFill>
              </a:rPr>
              <a:t>¿Con capacidades diferentes?</a:t>
            </a:r>
            <a:endParaRPr lang="en-US" dirty="0"/>
          </a:p>
        </p:txBody>
      </p:sp>
      <p:sp>
        <p:nvSpPr>
          <p:cNvPr id="22" name="Oval Callout 3"/>
          <p:cNvSpPr/>
          <p:nvPr/>
        </p:nvSpPr>
        <p:spPr bwMode="auto">
          <a:xfrm>
            <a:off x="1143000" y="5638800"/>
            <a:ext cx="2555875" cy="914400"/>
          </a:xfrm>
          <a:prstGeom prst="wedgeEllipseCallout">
            <a:avLst>
              <a:gd name="adj1" fmla="val 33449"/>
              <a:gd name="adj2" fmla="val -70091"/>
            </a:avLst>
          </a:prstGeom>
          <a:ln/>
        </p:spPr>
        <p:style>
          <a:lnRef idx="2">
            <a:schemeClr val="accent1"/>
          </a:lnRef>
          <a:fillRef idx="1">
            <a:schemeClr val="lt1"/>
          </a:fillRef>
          <a:effectRef idx="0">
            <a:schemeClr val="accent1"/>
          </a:effectRef>
          <a:fontRef idx="minor">
            <a:schemeClr val="dk1"/>
          </a:fontRef>
        </p:style>
        <p:txBody>
          <a:bodyPr anchor="ctr"/>
          <a:lstStyle/>
          <a:p>
            <a:pPr algn="ctr">
              <a:defRPr/>
            </a:pPr>
            <a:r>
              <a:rPr lang="es-ES" b="1" dirty="0">
                <a:solidFill>
                  <a:srgbClr val="333300"/>
                </a:solidFill>
              </a:rPr>
              <a:t>¿Avatar… ?</a:t>
            </a:r>
            <a:endParaRPr lang="en-US" dirty="0"/>
          </a:p>
        </p:txBody>
      </p:sp>
      <p:sp>
        <p:nvSpPr>
          <p:cNvPr id="23" name="Oval Callout 3"/>
          <p:cNvSpPr/>
          <p:nvPr/>
        </p:nvSpPr>
        <p:spPr bwMode="auto">
          <a:xfrm>
            <a:off x="339725" y="4864100"/>
            <a:ext cx="2555875" cy="698500"/>
          </a:xfrm>
          <a:prstGeom prst="wedgeEllipseCallout">
            <a:avLst>
              <a:gd name="adj1" fmla="val 57505"/>
              <a:gd name="adj2" fmla="val -26608"/>
            </a:avLst>
          </a:prstGeom>
          <a:ln/>
        </p:spPr>
        <p:style>
          <a:lnRef idx="2">
            <a:schemeClr val="accent1"/>
          </a:lnRef>
          <a:fillRef idx="1">
            <a:schemeClr val="lt1"/>
          </a:fillRef>
          <a:effectRef idx="0">
            <a:schemeClr val="accent1"/>
          </a:effectRef>
          <a:fontRef idx="minor">
            <a:schemeClr val="dk1"/>
          </a:fontRef>
        </p:style>
        <p:txBody>
          <a:bodyPr anchor="ctr"/>
          <a:lstStyle/>
          <a:p>
            <a:pPr algn="ctr">
              <a:defRPr/>
            </a:pPr>
            <a:r>
              <a:rPr lang="es-ES" b="1" dirty="0">
                <a:solidFill>
                  <a:srgbClr val="333300"/>
                </a:solidFill>
              </a:rPr>
              <a:t>¿Carga Social?</a:t>
            </a:r>
            <a:endParaRPr lang="en-US" dirty="0"/>
          </a:p>
        </p:txBody>
      </p:sp>
      <p:sp>
        <p:nvSpPr>
          <p:cNvPr id="24" name="Oval Callout 3"/>
          <p:cNvSpPr/>
          <p:nvPr/>
        </p:nvSpPr>
        <p:spPr bwMode="auto">
          <a:xfrm>
            <a:off x="76200" y="3429000"/>
            <a:ext cx="2860675" cy="1295400"/>
          </a:xfrm>
          <a:prstGeom prst="wedgeEllipseCallout">
            <a:avLst>
              <a:gd name="adj1" fmla="val 61823"/>
              <a:gd name="adj2" fmla="val -780"/>
            </a:avLst>
          </a:prstGeom>
          <a:ln/>
        </p:spPr>
        <p:style>
          <a:lnRef idx="2">
            <a:schemeClr val="accent1"/>
          </a:lnRef>
          <a:fillRef idx="1">
            <a:schemeClr val="lt1"/>
          </a:fillRef>
          <a:effectRef idx="0">
            <a:schemeClr val="accent1"/>
          </a:effectRef>
          <a:fontRef idx="minor">
            <a:schemeClr val="dk1"/>
          </a:fontRef>
        </p:style>
        <p:txBody>
          <a:bodyPr anchor="ctr"/>
          <a:lstStyle/>
          <a:p>
            <a:pPr algn="ctr">
              <a:defRPr/>
            </a:pPr>
            <a:r>
              <a:rPr lang="es-ES" b="1" dirty="0">
                <a:solidFill>
                  <a:srgbClr val="333300"/>
                </a:solidFill>
              </a:rPr>
              <a:t>¿Rengo, sordomudo, cieguito, loco, enfermo?</a:t>
            </a:r>
            <a:endParaRPr lang="en-US" dirty="0"/>
          </a:p>
        </p:txBody>
      </p:sp>
      <p:sp>
        <p:nvSpPr>
          <p:cNvPr id="25" name="Oval Callout 3"/>
          <p:cNvSpPr/>
          <p:nvPr/>
        </p:nvSpPr>
        <p:spPr bwMode="auto">
          <a:xfrm>
            <a:off x="339725" y="1219200"/>
            <a:ext cx="2555875" cy="992188"/>
          </a:xfrm>
          <a:prstGeom prst="wedgeEllipseCallout">
            <a:avLst>
              <a:gd name="adj1" fmla="val 59356"/>
              <a:gd name="adj2" fmla="val 30215"/>
            </a:avLst>
          </a:prstGeom>
          <a:ln/>
        </p:spPr>
        <p:style>
          <a:lnRef idx="2">
            <a:schemeClr val="accent1"/>
          </a:lnRef>
          <a:fillRef idx="1">
            <a:schemeClr val="lt1"/>
          </a:fillRef>
          <a:effectRef idx="0">
            <a:schemeClr val="accent1"/>
          </a:effectRef>
          <a:fontRef idx="minor">
            <a:schemeClr val="dk1"/>
          </a:fontRef>
        </p:style>
        <p:txBody>
          <a:bodyPr anchor="ctr"/>
          <a:lstStyle/>
          <a:p>
            <a:pPr algn="ctr">
              <a:defRPr/>
            </a:pPr>
            <a:r>
              <a:rPr lang="es-ES" b="1" dirty="0">
                <a:solidFill>
                  <a:srgbClr val="333300"/>
                </a:solidFill>
              </a:rPr>
              <a:t>¿paciente?</a:t>
            </a:r>
            <a:endParaRPr lang="en-US" dirty="0"/>
          </a:p>
        </p:txBody>
      </p:sp>
      <p:sp>
        <p:nvSpPr>
          <p:cNvPr id="26" name="Oval Callout 3"/>
          <p:cNvSpPr/>
          <p:nvPr/>
        </p:nvSpPr>
        <p:spPr bwMode="auto">
          <a:xfrm>
            <a:off x="228600" y="2363788"/>
            <a:ext cx="2555875" cy="989012"/>
          </a:xfrm>
          <a:prstGeom prst="wedgeEllipseCallout">
            <a:avLst>
              <a:gd name="adj1" fmla="val 60589"/>
              <a:gd name="adj2" fmla="val 10843"/>
            </a:avLst>
          </a:prstGeom>
          <a:ln/>
        </p:spPr>
        <p:style>
          <a:lnRef idx="2">
            <a:schemeClr val="accent1"/>
          </a:lnRef>
          <a:fillRef idx="1">
            <a:schemeClr val="lt1"/>
          </a:fillRef>
          <a:effectRef idx="0">
            <a:schemeClr val="accent1"/>
          </a:effectRef>
          <a:fontRef idx="minor">
            <a:schemeClr val="dk1"/>
          </a:fontRef>
        </p:style>
        <p:txBody>
          <a:bodyPr anchor="ctr"/>
          <a:lstStyle/>
          <a:p>
            <a:pPr algn="ctr">
              <a:defRPr/>
            </a:pPr>
            <a:r>
              <a:rPr lang="es-ES" b="1" dirty="0">
                <a:solidFill>
                  <a:srgbClr val="333300"/>
                </a:solidFill>
              </a:rPr>
              <a:t>¿Inválido?</a:t>
            </a:r>
            <a:endParaRPr lang="en-US" dirty="0"/>
          </a:p>
        </p:txBody>
      </p:sp>
      <p:sp>
        <p:nvSpPr>
          <p:cNvPr id="27" name="Oval Callout 3"/>
          <p:cNvSpPr/>
          <p:nvPr/>
        </p:nvSpPr>
        <p:spPr bwMode="auto">
          <a:xfrm>
            <a:off x="3048000" y="1143000"/>
            <a:ext cx="2555875" cy="771525"/>
          </a:xfrm>
          <a:prstGeom prst="wedgeEllipseCallout">
            <a:avLst>
              <a:gd name="adj1" fmla="val -2327"/>
              <a:gd name="adj2" fmla="val 77561"/>
            </a:avLst>
          </a:prstGeom>
          <a:ln/>
        </p:spPr>
        <p:style>
          <a:lnRef idx="2">
            <a:schemeClr val="accent1"/>
          </a:lnRef>
          <a:fillRef idx="1">
            <a:schemeClr val="lt1"/>
          </a:fillRef>
          <a:effectRef idx="0">
            <a:schemeClr val="accent1"/>
          </a:effectRef>
          <a:fontRef idx="minor">
            <a:schemeClr val="dk1"/>
          </a:fontRef>
        </p:style>
        <p:txBody>
          <a:bodyPr anchor="ctr"/>
          <a:lstStyle/>
          <a:p>
            <a:pPr algn="ctr">
              <a:defRPr/>
            </a:pPr>
            <a:r>
              <a:rPr lang="es-ES" b="1" dirty="0">
                <a:solidFill>
                  <a:srgbClr val="333300"/>
                </a:solidFill>
              </a:rPr>
              <a:t>¿Discapacitado?</a:t>
            </a:r>
            <a:endParaRPr lang="en-US" dirty="0"/>
          </a:p>
        </p:txBody>
      </p:sp>
      <p:sp>
        <p:nvSpPr>
          <p:cNvPr id="28" name="Oval Callout 3"/>
          <p:cNvSpPr/>
          <p:nvPr/>
        </p:nvSpPr>
        <p:spPr bwMode="auto">
          <a:xfrm>
            <a:off x="5680075" y="1066800"/>
            <a:ext cx="2555875" cy="838200"/>
          </a:xfrm>
          <a:prstGeom prst="wedgeEllipseCallout">
            <a:avLst>
              <a:gd name="adj1" fmla="val -34403"/>
              <a:gd name="adj2" fmla="val 57334"/>
            </a:avLst>
          </a:prstGeom>
          <a:ln/>
        </p:spPr>
        <p:style>
          <a:lnRef idx="2">
            <a:schemeClr val="accent1"/>
          </a:lnRef>
          <a:fillRef idx="1">
            <a:schemeClr val="lt1"/>
          </a:fillRef>
          <a:effectRef idx="0">
            <a:schemeClr val="accent1"/>
          </a:effectRef>
          <a:fontRef idx="minor">
            <a:schemeClr val="dk1"/>
          </a:fontRef>
        </p:style>
        <p:txBody>
          <a:bodyPr anchor="ctr"/>
          <a:lstStyle/>
          <a:p>
            <a:pPr algn="ctr">
              <a:defRPr/>
            </a:pPr>
            <a:r>
              <a:rPr lang="es-ES" b="1" dirty="0">
                <a:solidFill>
                  <a:srgbClr val="333300"/>
                </a:solidFill>
              </a:rPr>
              <a:t>Persona</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16386"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76807" name="Rectangle 7"/>
          <p:cNvSpPr>
            <a:spLocks noChangeArrowheads="1"/>
          </p:cNvSpPr>
          <p:nvPr/>
        </p:nvSpPr>
        <p:spPr bwMode="auto">
          <a:xfrm>
            <a:off x="1258888" y="0"/>
            <a:ext cx="6400800" cy="1066800"/>
          </a:xfrm>
          <a:prstGeom prst="rect">
            <a:avLst/>
          </a:prstGeom>
          <a:noFill/>
          <a:ln w="9525" algn="ctr">
            <a:noFill/>
            <a:miter lim="800000"/>
            <a:headEnd/>
            <a:tailEnd/>
          </a:ln>
        </p:spPr>
        <p:txBody>
          <a:bodyPr anchor="ctr"/>
          <a:lstStyle/>
          <a:p>
            <a:pPr algn="ctr"/>
            <a:r>
              <a:rPr lang="es-ES" sz="2800" b="1">
                <a:latin typeface="Calibri" pitchFamily="34" charset="0"/>
                <a:ea typeface="ＭＳ Ｐゴシック"/>
                <a:cs typeface="ＭＳ Ｐゴシック"/>
              </a:rPr>
              <a:t>La principal causa-raíz de la exclusión: el estigma, las “etiquetas”</a:t>
            </a:r>
          </a:p>
        </p:txBody>
      </p:sp>
      <p:sp>
        <p:nvSpPr>
          <p:cNvPr id="7171" name="Rectangle 8"/>
          <p:cNvSpPr>
            <a:spLocks noChangeArrowheads="1"/>
          </p:cNvSpPr>
          <p:nvPr/>
        </p:nvSpPr>
        <p:spPr bwMode="auto">
          <a:xfrm>
            <a:off x="250825" y="4868863"/>
            <a:ext cx="7362825" cy="1500187"/>
          </a:xfrm>
          <a:prstGeom prst="rect">
            <a:avLst/>
          </a:prstGeom>
          <a:noFill/>
          <a:ln w="9525">
            <a:noFill/>
            <a:miter lim="800000"/>
            <a:headEnd/>
            <a:tailEnd/>
          </a:ln>
        </p:spPr>
        <p:txBody>
          <a:bodyPr/>
          <a:lstStyle/>
          <a:p>
            <a:pPr marL="342900" indent="-342900">
              <a:spcBef>
                <a:spcPct val="20000"/>
              </a:spcBef>
              <a:buClr>
                <a:schemeClr val="tx2"/>
              </a:buClr>
              <a:buFontTx/>
              <a:buChar char="•"/>
            </a:pPr>
            <a:r>
              <a:rPr lang="es-ES" sz="2400">
                <a:ea typeface="ＭＳ Ｐゴシック"/>
                <a:cs typeface="ＭＳ Ｐゴシック"/>
              </a:rPr>
              <a:t>“no le llega agua al tanque”</a:t>
            </a:r>
          </a:p>
          <a:p>
            <a:pPr marL="342900" indent="-342900">
              <a:spcBef>
                <a:spcPct val="20000"/>
              </a:spcBef>
              <a:buClr>
                <a:schemeClr val="tx2"/>
              </a:buClr>
              <a:buFontTx/>
              <a:buChar char="•"/>
            </a:pPr>
            <a:r>
              <a:rPr lang="es-ES" sz="2400">
                <a:ea typeface="ＭＳ Ｐゴシック"/>
                <a:cs typeface="ＭＳ Ｐゴシック"/>
              </a:rPr>
              <a:t>“se le zafó un tornillo..”</a:t>
            </a:r>
          </a:p>
          <a:p>
            <a:pPr marL="342900" indent="-342900">
              <a:spcBef>
                <a:spcPct val="20000"/>
              </a:spcBef>
              <a:buClr>
                <a:schemeClr val="tx2"/>
              </a:buClr>
              <a:buFontTx/>
              <a:buChar char="•"/>
            </a:pPr>
            <a:r>
              <a:rPr lang="es-ES" sz="2400">
                <a:ea typeface="ＭＳ Ｐゴシック"/>
                <a:cs typeface="ＭＳ Ｐゴシック"/>
              </a:rPr>
              <a:t>“Este es igual que risa de sordo: siempre llega tarde”</a:t>
            </a:r>
          </a:p>
        </p:txBody>
      </p:sp>
      <p:pic>
        <p:nvPicPr>
          <p:cNvPr id="16389" name="Picture 6" descr="C:\Users\pcdmifperu\Downloads\la foto (58).JPG"/>
          <p:cNvPicPr>
            <a:picLocks noChangeAspect="1" noChangeArrowheads="1"/>
          </p:cNvPicPr>
          <p:nvPr/>
        </p:nvPicPr>
        <p:blipFill>
          <a:blip r:embed="rId3"/>
          <a:srcRect/>
          <a:stretch>
            <a:fillRect/>
          </a:stretch>
        </p:blipFill>
        <p:spPr bwMode="auto">
          <a:xfrm>
            <a:off x="1452563" y="1219200"/>
            <a:ext cx="6238875" cy="34385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76807"/>
                                        </p:tgtEl>
                                        <p:attrNameLst>
                                          <p:attrName>style.visibility</p:attrName>
                                        </p:attrNameLst>
                                      </p:cBhvr>
                                      <p:to>
                                        <p:strVal val="visible"/>
                                      </p:to>
                                    </p:set>
                                    <p:anim by="(-#ppt_w*2)" calcmode="lin" valueType="num">
                                      <p:cBhvr rctx="PPT">
                                        <p:cTn id="7" dur="250" autoRev="1" fill="hold">
                                          <p:stCondLst>
                                            <p:cond delay="0"/>
                                          </p:stCondLst>
                                        </p:cTn>
                                        <p:tgtEl>
                                          <p:spTgt spid="76807"/>
                                        </p:tgtEl>
                                        <p:attrNameLst>
                                          <p:attrName>ppt_w</p:attrName>
                                        </p:attrNameLst>
                                      </p:cBhvr>
                                    </p:anim>
                                    <p:anim by="(#ppt_w*0.50)" calcmode="lin" valueType="num">
                                      <p:cBhvr>
                                        <p:cTn id="8" dur="250" decel="50000" autoRev="1" fill="hold">
                                          <p:stCondLst>
                                            <p:cond delay="0"/>
                                          </p:stCondLst>
                                        </p:cTn>
                                        <p:tgtEl>
                                          <p:spTgt spid="76807"/>
                                        </p:tgtEl>
                                        <p:attrNameLst>
                                          <p:attrName>ppt_x</p:attrName>
                                        </p:attrNameLst>
                                      </p:cBhvr>
                                    </p:anim>
                                    <p:anim from="(-#ppt_h/2)" to="(#ppt_y)" calcmode="lin" valueType="num">
                                      <p:cBhvr>
                                        <p:cTn id="9" dur="500" fill="hold">
                                          <p:stCondLst>
                                            <p:cond delay="0"/>
                                          </p:stCondLst>
                                        </p:cTn>
                                        <p:tgtEl>
                                          <p:spTgt spid="76807"/>
                                        </p:tgtEl>
                                        <p:attrNameLst>
                                          <p:attrName>ppt_y</p:attrName>
                                        </p:attrNameLst>
                                      </p:cBhvr>
                                    </p:anim>
                                    <p:animRot by="21600000">
                                      <p:cBhvr>
                                        <p:cTn id="10" dur="500" fill="hold">
                                          <p:stCondLst>
                                            <p:cond delay="0"/>
                                          </p:stCondLst>
                                        </p:cTn>
                                        <p:tgtEl>
                                          <p:spTgt spid="76807"/>
                                        </p:tgtEl>
                                        <p:attrNameLst>
                                          <p:attrName>r</p:attrName>
                                        </p:attrNameLst>
                                      </p:cBhvr>
                                    </p:animRot>
                                  </p:childTnLst>
                                </p:cTn>
                              </p:par>
                            </p:childTnLst>
                          </p:cTn>
                        </p:par>
                        <p:par>
                          <p:cTn id="11" fill="hold">
                            <p:stCondLst>
                              <p:cond delay="3400"/>
                            </p:stCondLst>
                            <p:childTnLst>
                              <p:par>
                                <p:cTn id="12" presetID="15" presetClass="entr" presetSubtype="0" fill="hold" grpId="0" nodeType="afterEffect">
                                  <p:stCondLst>
                                    <p:cond delay="0"/>
                                  </p:stCondLst>
                                  <p:childTnLst>
                                    <p:set>
                                      <p:cBhvr>
                                        <p:cTn id="13" dur="1" fill="hold">
                                          <p:stCondLst>
                                            <p:cond delay="0"/>
                                          </p:stCondLst>
                                        </p:cTn>
                                        <p:tgtEl>
                                          <p:spTgt spid="7171"/>
                                        </p:tgtEl>
                                        <p:attrNameLst>
                                          <p:attrName>style.visibility</p:attrName>
                                        </p:attrNameLst>
                                      </p:cBhvr>
                                      <p:to>
                                        <p:strVal val="visible"/>
                                      </p:to>
                                    </p:set>
                                    <p:anim calcmode="lin" valueType="num">
                                      <p:cBhvr>
                                        <p:cTn id="14" dur="500" fill="hold"/>
                                        <p:tgtEl>
                                          <p:spTgt spid="7171"/>
                                        </p:tgtEl>
                                        <p:attrNameLst>
                                          <p:attrName>ppt_w</p:attrName>
                                        </p:attrNameLst>
                                      </p:cBhvr>
                                      <p:tavLst>
                                        <p:tav tm="0">
                                          <p:val>
                                            <p:fltVal val="0"/>
                                          </p:val>
                                        </p:tav>
                                        <p:tav tm="100000">
                                          <p:val>
                                            <p:strVal val="#ppt_w"/>
                                          </p:val>
                                        </p:tav>
                                      </p:tavLst>
                                    </p:anim>
                                    <p:anim calcmode="lin" valueType="num">
                                      <p:cBhvr>
                                        <p:cTn id="15" dur="500" fill="hold"/>
                                        <p:tgtEl>
                                          <p:spTgt spid="7171"/>
                                        </p:tgtEl>
                                        <p:attrNameLst>
                                          <p:attrName>ppt_h</p:attrName>
                                        </p:attrNameLst>
                                      </p:cBhvr>
                                      <p:tavLst>
                                        <p:tav tm="0">
                                          <p:val>
                                            <p:fltVal val="0"/>
                                          </p:val>
                                        </p:tav>
                                        <p:tav tm="100000">
                                          <p:val>
                                            <p:strVal val="#ppt_h"/>
                                          </p:val>
                                        </p:tav>
                                      </p:tavLst>
                                    </p:anim>
                                    <p:anim calcmode="lin" valueType="num">
                                      <p:cBhvr>
                                        <p:cTn id="16" dur="500" fill="hold"/>
                                        <p:tgtEl>
                                          <p:spTgt spid="7171"/>
                                        </p:tgtEl>
                                        <p:attrNameLst>
                                          <p:attrName>ppt_x</p:attrName>
                                        </p:attrNameLst>
                                      </p:cBhvr>
                                      <p:tavLst>
                                        <p:tav tm="0" fmla="#ppt_x+(cos(-2*pi*(1-$))*-#ppt_x-sin(-2*pi*(1-$))*(1-#ppt_y))*(1-$)">
                                          <p:val>
                                            <p:fltVal val="0"/>
                                          </p:val>
                                        </p:tav>
                                        <p:tav tm="100000">
                                          <p:val>
                                            <p:fltVal val="1"/>
                                          </p:val>
                                        </p:tav>
                                      </p:tavLst>
                                    </p:anim>
                                    <p:anim calcmode="lin" valueType="num">
                                      <p:cBhvr>
                                        <p:cTn id="17" dur="500" fill="hold"/>
                                        <p:tgtEl>
                                          <p:spTgt spid="717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7" grpId="0"/>
      <p:bldP spid="717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17410"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76807" name="Rectangle 7"/>
          <p:cNvSpPr>
            <a:spLocks noChangeArrowheads="1"/>
          </p:cNvSpPr>
          <p:nvPr/>
        </p:nvSpPr>
        <p:spPr bwMode="auto">
          <a:xfrm>
            <a:off x="1042988" y="0"/>
            <a:ext cx="6934200" cy="1066800"/>
          </a:xfrm>
          <a:prstGeom prst="rect">
            <a:avLst/>
          </a:prstGeom>
          <a:noFill/>
          <a:ln w="9525" algn="ctr">
            <a:noFill/>
            <a:miter lim="800000"/>
            <a:headEnd/>
            <a:tailEnd/>
          </a:ln>
        </p:spPr>
        <p:txBody>
          <a:bodyPr anchor="ctr"/>
          <a:lstStyle/>
          <a:p>
            <a:pPr algn="ctr"/>
            <a:r>
              <a:rPr lang="es-ES" sz="3000" b="1">
                <a:solidFill>
                  <a:schemeClr val="tx2"/>
                </a:solidFill>
                <a:latin typeface="Verdana" pitchFamily="34" charset="0"/>
                <a:ea typeface="ＭＳ Ｐゴシック"/>
                <a:cs typeface="ＭＳ Ｐゴシック"/>
              </a:rPr>
              <a:t>Palabras, “etiquetas”..</a:t>
            </a:r>
          </a:p>
        </p:txBody>
      </p:sp>
      <p:sp>
        <p:nvSpPr>
          <p:cNvPr id="7171" name="Rectangle 8"/>
          <p:cNvSpPr>
            <a:spLocks noChangeArrowheads="1"/>
          </p:cNvSpPr>
          <p:nvPr/>
        </p:nvSpPr>
        <p:spPr bwMode="auto">
          <a:xfrm>
            <a:off x="250825" y="981075"/>
            <a:ext cx="8208963" cy="5256213"/>
          </a:xfrm>
          <a:prstGeom prst="rect">
            <a:avLst/>
          </a:prstGeom>
          <a:noFill/>
          <a:ln w="9525">
            <a:noFill/>
            <a:miter lim="800000"/>
            <a:headEnd/>
            <a:tailEnd/>
          </a:ln>
        </p:spPr>
        <p:txBody>
          <a:bodyPr/>
          <a:lstStyle/>
          <a:p>
            <a:pPr marL="342900" indent="-342900" algn="ctr">
              <a:spcBef>
                <a:spcPct val="20000"/>
              </a:spcBef>
              <a:buClr>
                <a:schemeClr val="tx2"/>
              </a:buClr>
            </a:pPr>
            <a:r>
              <a:rPr lang="es-ES" sz="3200">
                <a:latin typeface="Calibri" pitchFamily="34" charset="0"/>
                <a:ea typeface="ＭＳ Ｐゴシック"/>
                <a:cs typeface="ＭＳ Ｐゴシック"/>
              </a:rPr>
              <a:t>Diferentes sentimientos ante la diversidad: miedo, lástima, incomodidad, nerviosismo, rechazo..  </a:t>
            </a:r>
          </a:p>
          <a:p>
            <a:pPr marL="342900" indent="-342900" algn="ctr">
              <a:spcBef>
                <a:spcPct val="20000"/>
              </a:spcBef>
              <a:buClr>
                <a:schemeClr val="tx2"/>
              </a:buClr>
            </a:pPr>
            <a:r>
              <a:rPr lang="es-ES" sz="3200">
                <a:latin typeface="Calibri" pitchFamily="34" charset="0"/>
                <a:ea typeface="ＭＳ Ｐゴシック"/>
                <a:cs typeface="ＭＳ Ｐゴシック"/>
              </a:rPr>
              <a:t>Ideas: peligrosidad, violencia, menor valor, flojera, delincuencia, inutilidad, incapacidad, imposibilidad..</a:t>
            </a:r>
          </a:p>
          <a:p>
            <a:pPr marL="342900" indent="-342900" algn="just">
              <a:spcBef>
                <a:spcPct val="20000"/>
              </a:spcBef>
              <a:buClr>
                <a:schemeClr val="tx2"/>
              </a:buClr>
            </a:pPr>
            <a:r>
              <a:rPr lang="es-ES_tradnl" b="1"/>
              <a:t>	</a:t>
            </a:r>
            <a:r>
              <a:rPr lang="es-ES_tradnl"/>
              <a:t>Estas “palabras” responden a un molde, un modelo construido socialmente para la valoración del ser humano: un paradigma conceptual. Y un paradigma no es la representación de objetos preexistentes, es la construcción de nuevos objetos. El conjunto de los discursos que construyen un paradigma, constituyen la realidad de una cultura. No hay discursos independientes de nosotros, ni nosotros somos independientes de ellos.</a:t>
            </a:r>
            <a:endParaRPr lang="es-ES" sz="3200">
              <a:latin typeface="Calibri" pitchFamily="34" charset="0"/>
              <a:ea typeface="ＭＳ Ｐゴシック"/>
              <a:cs typeface="ＭＳ Ｐゴシック"/>
            </a:endParaRPr>
          </a:p>
          <a:p>
            <a:pPr marL="342900" indent="-342900">
              <a:spcBef>
                <a:spcPct val="20000"/>
              </a:spcBef>
              <a:buClr>
                <a:schemeClr val="tx2"/>
              </a:buClr>
            </a:pPr>
            <a:r>
              <a:rPr lang="es-ES" sz="3200">
                <a:latin typeface="Calibri" pitchFamily="34" charset="0"/>
                <a:ea typeface="ＭＳ Ｐゴシック"/>
                <a:cs typeface="ＭＳ Ｐゴシック"/>
              </a:rPr>
              <a:t>	Resultado: </a:t>
            </a:r>
            <a:r>
              <a:rPr lang="es-ES" sz="3200">
                <a:solidFill>
                  <a:schemeClr val="tx2"/>
                </a:solidFill>
                <a:latin typeface="Calibri" pitchFamily="34" charset="0"/>
                <a:ea typeface="ＭＳ Ｐゴシック"/>
                <a:cs typeface="ＭＳ Ｐゴシック"/>
              </a:rPr>
              <a:t>EXCLUSION</a:t>
            </a:r>
            <a:r>
              <a:rPr lang="es-ES" sz="3200">
                <a:latin typeface="Calibri" pitchFamily="34" charset="0"/>
                <a:ea typeface="ＭＳ Ｐゴシック"/>
                <a:cs typeface="ＭＳ Ｐゴシック"/>
              </a:rPr>
              <a:t> </a:t>
            </a:r>
          </a:p>
          <a:p>
            <a:pPr marL="342900" indent="-342900">
              <a:spcBef>
                <a:spcPct val="20000"/>
              </a:spcBef>
              <a:buClr>
                <a:schemeClr val="tx2"/>
              </a:buClr>
            </a:pPr>
            <a:endParaRPr lang="es-ES" sz="3200">
              <a:latin typeface="Calibri" pitchFamily="34" charset="0"/>
              <a:ea typeface="ＭＳ Ｐゴシック"/>
              <a:cs typeface="ＭＳ Ｐゴシック"/>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76807"/>
                                        </p:tgtEl>
                                        <p:attrNameLst>
                                          <p:attrName>style.visibility</p:attrName>
                                        </p:attrNameLst>
                                      </p:cBhvr>
                                      <p:to>
                                        <p:strVal val="visible"/>
                                      </p:to>
                                    </p:set>
                                    <p:anim by="(-#ppt_w*2)" calcmode="lin" valueType="num">
                                      <p:cBhvr rctx="PPT">
                                        <p:cTn id="7" dur="250" autoRev="1" fill="hold">
                                          <p:stCondLst>
                                            <p:cond delay="0"/>
                                          </p:stCondLst>
                                        </p:cTn>
                                        <p:tgtEl>
                                          <p:spTgt spid="76807"/>
                                        </p:tgtEl>
                                        <p:attrNameLst>
                                          <p:attrName>ppt_w</p:attrName>
                                        </p:attrNameLst>
                                      </p:cBhvr>
                                    </p:anim>
                                    <p:anim by="(#ppt_w*0.50)" calcmode="lin" valueType="num">
                                      <p:cBhvr>
                                        <p:cTn id="8" dur="250" decel="50000" autoRev="1" fill="hold">
                                          <p:stCondLst>
                                            <p:cond delay="0"/>
                                          </p:stCondLst>
                                        </p:cTn>
                                        <p:tgtEl>
                                          <p:spTgt spid="76807"/>
                                        </p:tgtEl>
                                        <p:attrNameLst>
                                          <p:attrName>ppt_x</p:attrName>
                                        </p:attrNameLst>
                                      </p:cBhvr>
                                    </p:anim>
                                    <p:anim from="(-#ppt_h/2)" to="(#ppt_y)" calcmode="lin" valueType="num">
                                      <p:cBhvr>
                                        <p:cTn id="9" dur="500" fill="hold">
                                          <p:stCondLst>
                                            <p:cond delay="0"/>
                                          </p:stCondLst>
                                        </p:cTn>
                                        <p:tgtEl>
                                          <p:spTgt spid="76807"/>
                                        </p:tgtEl>
                                        <p:attrNameLst>
                                          <p:attrName>ppt_y</p:attrName>
                                        </p:attrNameLst>
                                      </p:cBhvr>
                                    </p:anim>
                                    <p:animRot by="21600000">
                                      <p:cBhvr>
                                        <p:cTn id="10" dur="500" fill="hold">
                                          <p:stCondLst>
                                            <p:cond delay="0"/>
                                          </p:stCondLst>
                                        </p:cTn>
                                        <p:tgtEl>
                                          <p:spTgt spid="76807"/>
                                        </p:tgtEl>
                                        <p:attrNameLst>
                                          <p:attrName>r</p:attrName>
                                        </p:attrNameLst>
                                      </p:cBhvr>
                                    </p:animRot>
                                  </p:childTnLst>
                                </p:cTn>
                              </p:par>
                            </p:childTnLst>
                          </p:cTn>
                        </p:par>
                        <p:par>
                          <p:cTn id="11" fill="hold">
                            <p:stCondLst>
                              <p:cond delay="1550"/>
                            </p:stCondLst>
                            <p:childTnLst>
                              <p:par>
                                <p:cTn id="12" presetID="15" presetClass="entr" presetSubtype="0" fill="hold" grpId="0" nodeType="afterEffect">
                                  <p:stCondLst>
                                    <p:cond delay="0"/>
                                  </p:stCondLst>
                                  <p:childTnLst>
                                    <p:set>
                                      <p:cBhvr>
                                        <p:cTn id="13" dur="1" fill="hold">
                                          <p:stCondLst>
                                            <p:cond delay="0"/>
                                          </p:stCondLst>
                                        </p:cTn>
                                        <p:tgtEl>
                                          <p:spTgt spid="7171"/>
                                        </p:tgtEl>
                                        <p:attrNameLst>
                                          <p:attrName>style.visibility</p:attrName>
                                        </p:attrNameLst>
                                      </p:cBhvr>
                                      <p:to>
                                        <p:strVal val="visible"/>
                                      </p:to>
                                    </p:set>
                                    <p:anim calcmode="lin" valueType="num">
                                      <p:cBhvr>
                                        <p:cTn id="14" dur="500" fill="hold"/>
                                        <p:tgtEl>
                                          <p:spTgt spid="7171"/>
                                        </p:tgtEl>
                                        <p:attrNameLst>
                                          <p:attrName>ppt_w</p:attrName>
                                        </p:attrNameLst>
                                      </p:cBhvr>
                                      <p:tavLst>
                                        <p:tav tm="0">
                                          <p:val>
                                            <p:fltVal val="0"/>
                                          </p:val>
                                        </p:tav>
                                        <p:tav tm="100000">
                                          <p:val>
                                            <p:strVal val="#ppt_w"/>
                                          </p:val>
                                        </p:tav>
                                      </p:tavLst>
                                    </p:anim>
                                    <p:anim calcmode="lin" valueType="num">
                                      <p:cBhvr>
                                        <p:cTn id="15" dur="500" fill="hold"/>
                                        <p:tgtEl>
                                          <p:spTgt spid="7171"/>
                                        </p:tgtEl>
                                        <p:attrNameLst>
                                          <p:attrName>ppt_h</p:attrName>
                                        </p:attrNameLst>
                                      </p:cBhvr>
                                      <p:tavLst>
                                        <p:tav tm="0">
                                          <p:val>
                                            <p:fltVal val="0"/>
                                          </p:val>
                                        </p:tav>
                                        <p:tav tm="100000">
                                          <p:val>
                                            <p:strVal val="#ppt_h"/>
                                          </p:val>
                                        </p:tav>
                                      </p:tavLst>
                                    </p:anim>
                                    <p:anim calcmode="lin" valueType="num">
                                      <p:cBhvr>
                                        <p:cTn id="16" dur="500" fill="hold"/>
                                        <p:tgtEl>
                                          <p:spTgt spid="7171"/>
                                        </p:tgtEl>
                                        <p:attrNameLst>
                                          <p:attrName>ppt_x</p:attrName>
                                        </p:attrNameLst>
                                      </p:cBhvr>
                                      <p:tavLst>
                                        <p:tav tm="0" fmla="#ppt_x+(cos(-2*pi*(1-$))*-#ppt_x-sin(-2*pi*(1-$))*(1-#ppt_y))*(1-$)">
                                          <p:val>
                                            <p:fltVal val="0"/>
                                          </p:val>
                                        </p:tav>
                                        <p:tav tm="100000">
                                          <p:val>
                                            <p:fltVal val="1"/>
                                          </p:val>
                                        </p:tav>
                                      </p:tavLst>
                                    </p:anim>
                                    <p:anim calcmode="lin" valueType="num">
                                      <p:cBhvr>
                                        <p:cTn id="17" dur="500" fill="hold"/>
                                        <p:tgtEl>
                                          <p:spTgt spid="717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7" grpId="0"/>
      <p:bldP spid="717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29715"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29716" name="Rectangle 3"/>
          <p:cNvSpPr>
            <a:spLocks/>
          </p:cNvSpPr>
          <p:nvPr/>
        </p:nvSpPr>
        <p:spPr bwMode="auto">
          <a:xfrm>
            <a:off x="250825" y="1628775"/>
            <a:ext cx="3025775" cy="2895600"/>
          </a:xfrm>
          <a:prstGeom prst="rect">
            <a:avLst/>
          </a:prstGeom>
          <a:noFill/>
          <a:ln w="9525">
            <a:noFill/>
            <a:miter lim="800000"/>
            <a:headEnd/>
            <a:tailEnd/>
          </a:ln>
        </p:spPr>
        <p:txBody>
          <a:bodyPr/>
          <a:lstStyle/>
          <a:p>
            <a:pPr marL="342900" indent="-342900" eaLnBrk="0" hangingPunct="0">
              <a:lnSpc>
                <a:spcPct val="90000"/>
              </a:lnSpc>
              <a:spcBef>
                <a:spcPct val="20000"/>
              </a:spcBef>
              <a:buFont typeface="Arial" charset="0"/>
              <a:buNone/>
            </a:pPr>
            <a:r>
              <a:rPr lang="es-CL">
                <a:latin typeface="Calibri" pitchFamily="34" charset="0"/>
              </a:rPr>
              <a:t>	Por qué, atender a las necesidades específicas de las personas con discapacidad es considerado un costo y no una inversión?.. </a:t>
            </a:r>
          </a:p>
          <a:p>
            <a:pPr marL="342900" indent="-342900" eaLnBrk="0" hangingPunct="0">
              <a:lnSpc>
                <a:spcPct val="90000"/>
              </a:lnSpc>
              <a:spcBef>
                <a:spcPct val="20000"/>
              </a:spcBef>
              <a:buFont typeface="Arial" charset="0"/>
              <a:buNone/>
            </a:pPr>
            <a:endParaRPr lang="es-CL">
              <a:latin typeface="Calibri" pitchFamily="34" charset="0"/>
            </a:endParaRPr>
          </a:p>
          <a:p>
            <a:pPr marL="342900" indent="-342900" eaLnBrk="0" hangingPunct="0">
              <a:lnSpc>
                <a:spcPct val="90000"/>
              </a:lnSpc>
              <a:spcBef>
                <a:spcPct val="20000"/>
              </a:spcBef>
              <a:buFont typeface="Arial" charset="0"/>
              <a:buNone/>
            </a:pPr>
            <a:r>
              <a:rPr lang="es-CL">
                <a:latin typeface="Calibri" pitchFamily="34" charset="0"/>
              </a:rPr>
              <a:t>      	</a:t>
            </a:r>
            <a:r>
              <a:rPr lang="es-CL" b="1">
                <a:latin typeface="Calibri" pitchFamily="34" charset="0"/>
              </a:rPr>
              <a:t>Por el histórico  “ciclo de invisibilidad” al cual están sujetas. </a:t>
            </a:r>
          </a:p>
          <a:p>
            <a:pPr marL="342900" indent="-342900" eaLnBrk="0" hangingPunct="0">
              <a:lnSpc>
                <a:spcPct val="90000"/>
              </a:lnSpc>
              <a:spcBef>
                <a:spcPct val="20000"/>
              </a:spcBef>
              <a:buFont typeface="Arial" charset="0"/>
              <a:buNone/>
            </a:pPr>
            <a:endParaRPr lang="es-CL" b="1">
              <a:latin typeface="Calibri" pitchFamily="34" charset="0"/>
            </a:endParaRPr>
          </a:p>
          <a:p>
            <a:pPr marL="342900" indent="-342900" algn="just" eaLnBrk="0" hangingPunct="0">
              <a:lnSpc>
                <a:spcPct val="90000"/>
              </a:lnSpc>
              <a:spcBef>
                <a:spcPct val="20000"/>
              </a:spcBef>
              <a:buFont typeface="Arial" charset="0"/>
              <a:buChar char="•"/>
            </a:pPr>
            <a:r>
              <a:rPr lang="es-CL">
                <a:latin typeface="Calibri" pitchFamily="34" charset="0"/>
              </a:rPr>
              <a:t>Políticas para “eliminar y prevenir”, pero no para INCLUIR.</a:t>
            </a:r>
          </a:p>
          <a:p>
            <a:pPr marL="342900" indent="-342900" eaLnBrk="0" hangingPunct="0">
              <a:lnSpc>
                <a:spcPct val="90000"/>
              </a:lnSpc>
              <a:spcBef>
                <a:spcPct val="20000"/>
              </a:spcBef>
              <a:buFont typeface="Arial" charset="0"/>
              <a:buNone/>
            </a:pPr>
            <a:endParaRPr lang="es-CL" b="1">
              <a:latin typeface="Calibri" pitchFamily="34" charset="0"/>
            </a:endParaRPr>
          </a:p>
          <a:p>
            <a:pPr marL="342900" indent="-342900" eaLnBrk="0" hangingPunct="0">
              <a:lnSpc>
                <a:spcPct val="90000"/>
              </a:lnSpc>
              <a:spcBef>
                <a:spcPct val="20000"/>
              </a:spcBef>
              <a:buFont typeface="Arial" charset="0"/>
              <a:buNone/>
            </a:pPr>
            <a:endParaRPr lang="es-CL" b="1">
              <a:latin typeface="Calibri" pitchFamily="34" charset="0"/>
            </a:endParaRPr>
          </a:p>
          <a:p>
            <a:pPr marL="342900" indent="-342900" eaLnBrk="0" hangingPunct="0">
              <a:lnSpc>
                <a:spcPct val="90000"/>
              </a:lnSpc>
              <a:spcBef>
                <a:spcPct val="20000"/>
              </a:spcBef>
              <a:buFont typeface="Arial" charset="0"/>
              <a:buNone/>
            </a:pPr>
            <a:endParaRPr lang="en-US" sz="3200">
              <a:latin typeface="Calibri" pitchFamily="34" charset="0"/>
            </a:endParaRPr>
          </a:p>
        </p:txBody>
      </p:sp>
      <p:sp>
        <p:nvSpPr>
          <p:cNvPr id="76807" name="Rectangle 7"/>
          <p:cNvSpPr>
            <a:spLocks noChangeArrowheads="1"/>
          </p:cNvSpPr>
          <p:nvPr/>
        </p:nvSpPr>
        <p:spPr bwMode="auto">
          <a:xfrm>
            <a:off x="0" y="0"/>
            <a:ext cx="6477000" cy="1066800"/>
          </a:xfrm>
          <a:prstGeom prst="rect">
            <a:avLst/>
          </a:prstGeom>
          <a:noFill/>
          <a:ln w="9525" algn="ctr">
            <a:noFill/>
            <a:miter lim="800000"/>
            <a:headEnd/>
            <a:tailEnd/>
          </a:ln>
          <a:effectLst/>
        </p:spPr>
        <p:txBody>
          <a:bodyPr anchor="ctr"/>
          <a:lstStyle/>
          <a:p>
            <a:pPr algn="ctr">
              <a:defRPr/>
            </a:pPr>
            <a:r>
              <a:rPr lang="es-ES" sz="3000" b="1">
                <a:effectLst>
                  <a:outerShdw blurRad="38100" dist="38100" dir="2700000" algn="tl">
                    <a:srgbClr val="C0C0C0"/>
                  </a:outerShdw>
                </a:effectLst>
                <a:latin typeface="Calibri" pitchFamily="34" charset="0"/>
                <a:ea typeface="ＭＳ Ｐゴシック"/>
                <a:cs typeface="ＭＳ Ｐゴシック"/>
              </a:rPr>
              <a:t>La segunda causa-raíz: la invisibilidad</a:t>
            </a:r>
          </a:p>
        </p:txBody>
      </p:sp>
      <p:graphicFrame>
        <p:nvGraphicFramePr>
          <p:cNvPr id="2" name="Diagram 1"/>
          <p:cNvGraphicFramePr/>
          <p:nvPr/>
        </p:nvGraphicFramePr>
        <p:xfrm>
          <a:off x="3563938" y="908050"/>
          <a:ext cx="50292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76807"/>
                                        </p:tgtEl>
                                        <p:attrNameLst>
                                          <p:attrName>style.visibility</p:attrName>
                                        </p:attrNameLst>
                                      </p:cBhvr>
                                      <p:to>
                                        <p:strVal val="visible"/>
                                      </p:to>
                                    </p:set>
                                    <p:anim by="(-#ppt_w*2)" calcmode="lin" valueType="num">
                                      <p:cBhvr rctx="PPT">
                                        <p:cTn id="7" dur="250" autoRev="1" fill="hold">
                                          <p:stCondLst>
                                            <p:cond delay="0"/>
                                          </p:stCondLst>
                                        </p:cTn>
                                        <p:tgtEl>
                                          <p:spTgt spid="76807"/>
                                        </p:tgtEl>
                                        <p:attrNameLst>
                                          <p:attrName>ppt_w</p:attrName>
                                        </p:attrNameLst>
                                      </p:cBhvr>
                                    </p:anim>
                                    <p:anim by="(#ppt_w*0.50)" calcmode="lin" valueType="num">
                                      <p:cBhvr>
                                        <p:cTn id="8" dur="250" decel="50000" autoRev="1" fill="hold">
                                          <p:stCondLst>
                                            <p:cond delay="0"/>
                                          </p:stCondLst>
                                        </p:cTn>
                                        <p:tgtEl>
                                          <p:spTgt spid="76807"/>
                                        </p:tgtEl>
                                        <p:attrNameLst>
                                          <p:attrName>ppt_x</p:attrName>
                                        </p:attrNameLst>
                                      </p:cBhvr>
                                    </p:anim>
                                    <p:anim from="(-#ppt_h/2)" to="(#ppt_y)" calcmode="lin" valueType="num">
                                      <p:cBhvr>
                                        <p:cTn id="9" dur="500" fill="hold">
                                          <p:stCondLst>
                                            <p:cond delay="0"/>
                                          </p:stCondLst>
                                        </p:cTn>
                                        <p:tgtEl>
                                          <p:spTgt spid="76807"/>
                                        </p:tgtEl>
                                        <p:attrNameLst>
                                          <p:attrName>ppt_y</p:attrName>
                                        </p:attrNameLst>
                                      </p:cBhvr>
                                    </p:anim>
                                    <p:animRot by="21600000">
                                      <p:cBhvr>
                                        <p:cTn id="10" dur="500" fill="hold">
                                          <p:stCondLst>
                                            <p:cond delay="0"/>
                                          </p:stCondLst>
                                        </p:cTn>
                                        <p:tgtEl>
                                          <p:spTgt spid="7680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30722" name="Picture 2" descr="C:\Users\IFE\Documents\VII Jornada 2014\JORNADAS-7.png"/>
          <p:cNvPicPr>
            <a:picLocks noChangeAspect="1" noChangeArrowheads="1"/>
          </p:cNvPicPr>
          <p:nvPr/>
        </p:nvPicPr>
        <p:blipFill>
          <a:blip r:embed="rId3"/>
          <a:srcRect/>
          <a:stretch>
            <a:fillRect/>
          </a:stretch>
        </p:blipFill>
        <p:spPr bwMode="auto">
          <a:xfrm>
            <a:off x="7812088" y="5445125"/>
            <a:ext cx="1152525" cy="1328738"/>
          </a:xfrm>
          <a:prstGeom prst="rect">
            <a:avLst/>
          </a:prstGeom>
          <a:noFill/>
          <a:ln w="9525">
            <a:noFill/>
            <a:miter lim="800000"/>
            <a:headEnd/>
            <a:tailEnd/>
          </a:ln>
        </p:spPr>
      </p:pic>
      <p:sp>
        <p:nvSpPr>
          <p:cNvPr id="3" name="Content Placeholder 2"/>
          <p:cNvSpPr>
            <a:spLocks/>
          </p:cNvSpPr>
          <p:nvPr/>
        </p:nvSpPr>
        <p:spPr bwMode="auto">
          <a:xfrm>
            <a:off x="457200" y="476250"/>
            <a:ext cx="8229600" cy="5619750"/>
          </a:xfrm>
          <a:prstGeom prst="rect">
            <a:avLst/>
          </a:prstGeom>
          <a:noFill/>
          <a:ln w="9525">
            <a:noFill/>
            <a:miter lim="800000"/>
            <a:headEnd/>
            <a:tailEnd/>
          </a:ln>
        </p:spPr>
        <p:txBody>
          <a:bodyPr/>
          <a:lstStyle/>
          <a:p>
            <a:pPr marL="342900" indent="-342900" algn="ctr">
              <a:spcBef>
                <a:spcPct val="20000"/>
              </a:spcBef>
              <a:buFont typeface="Arial" charset="0"/>
              <a:buNone/>
            </a:pPr>
            <a:r>
              <a:rPr lang="es-ES_tradnl" sz="3200" i="1">
                <a:latin typeface="Calibri" pitchFamily="34" charset="0"/>
              </a:rPr>
              <a:t>“-No sé como llamarte”</a:t>
            </a:r>
          </a:p>
          <a:p>
            <a:pPr marL="342900" indent="-342900" algn="ctr">
              <a:spcBef>
                <a:spcPct val="20000"/>
              </a:spcBef>
              <a:buFont typeface="Arial" charset="0"/>
              <a:buNone/>
            </a:pPr>
            <a:r>
              <a:rPr lang="es-ES_tradnl" sz="3200" i="1">
                <a:latin typeface="Calibri" pitchFamily="34" charset="0"/>
              </a:rPr>
              <a:t/>
            </a:r>
            <a:br>
              <a:rPr lang="es-ES_tradnl" sz="3200" i="1">
                <a:latin typeface="Calibri" pitchFamily="34" charset="0"/>
              </a:rPr>
            </a:br>
            <a:endParaRPr lang="es-ES_tradnl" sz="3200" i="1">
              <a:latin typeface="Calibri" pitchFamily="34" charset="0"/>
            </a:endParaRPr>
          </a:p>
          <a:p>
            <a:pPr marL="342900" indent="-342900" algn="ctr">
              <a:spcBef>
                <a:spcPct val="20000"/>
              </a:spcBef>
              <a:buFont typeface="Arial" charset="0"/>
              <a:buNone/>
            </a:pPr>
            <a:endParaRPr lang="es-ES_tradnl" sz="3200" i="1">
              <a:latin typeface="Calibri" pitchFamily="34" charset="0"/>
            </a:endParaRPr>
          </a:p>
          <a:p>
            <a:pPr marL="342900" indent="-342900" algn="ctr">
              <a:spcBef>
                <a:spcPct val="20000"/>
              </a:spcBef>
              <a:buFont typeface="Arial" charset="0"/>
              <a:buNone/>
            </a:pPr>
            <a:endParaRPr lang="es-ES_tradnl" sz="3200" i="1">
              <a:latin typeface="Calibri" pitchFamily="34" charset="0"/>
            </a:endParaRPr>
          </a:p>
          <a:p>
            <a:pPr marL="342900" indent="-342900" algn="ctr">
              <a:spcBef>
                <a:spcPct val="20000"/>
              </a:spcBef>
              <a:buFont typeface="Arial" charset="0"/>
              <a:buNone/>
            </a:pPr>
            <a:endParaRPr lang="es-ES_tradnl" sz="3200" i="1">
              <a:latin typeface="Calibri" pitchFamily="34" charset="0"/>
            </a:endParaRPr>
          </a:p>
          <a:p>
            <a:pPr marL="342900" indent="-342900" algn="ctr">
              <a:spcBef>
                <a:spcPct val="20000"/>
              </a:spcBef>
              <a:buFont typeface="Arial" charset="0"/>
              <a:buNone/>
            </a:pPr>
            <a:endParaRPr lang="es-ES_tradnl" sz="3200" i="1">
              <a:latin typeface="Calibri" pitchFamily="34" charset="0"/>
            </a:endParaRPr>
          </a:p>
          <a:p>
            <a:pPr marL="342900" indent="-342900" algn="ctr">
              <a:spcBef>
                <a:spcPct val="20000"/>
              </a:spcBef>
              <a:buFont typeface="Arial" charset="0"/>
              <a:buNone/>
            </a:pPr>
            <a:endParaRPr lang="es-ES_tradnl" sz="2800" i="1">
              <a:latin typeface="Calibri" pitchFamily="34" charset="0"/>
            </a:endParaRPr>
          </a:p>
          <a:p>
            <a:pPr marL="342900" indent="-342900" algn="ctr">
              <a:spcBef>
                <a:spcPct val="20000"/>
              </a:spcBef>
              <a:buFont typeface="Arial" charset="0"/>
              <a:buNone/>
            </a:pPr>
            <a:r>
              <a:rPr lang="es-ES_tradnl" sz="2800" i="1">
                <a:latin typeface="Calibri" pitchFamily="34" charset="0"/>
              </a:rPr>
              <a:t>“-Sam, puedes llamarme Sam.”</a:t>
            </a:r>
          </a:p>
          <a:p>
            <a:pPr marL="342900" indent="-342900" algn="ctr">
              <a:spcBef>
                <a:spcPct val="20000"/>
              </a:spcBef>
              <a:buFont typeface="Arial" charset="0"/>
              <a:buNone/>
            </a:pPr>
            <a:r>
              <a:rPr lang="es-ES_tradnl" sz="2800" i="1">
                <a:latin typeface="Calibri" pitchFamily="34" charset="0"/>
              </a:rPr>
              <a:t>(</a:t>
            </a:r>
            <a:r>
              <a:rPr lang="es-ES" sz="2800" b="1" i="1">
                <a:latin typeface="Calibri" pitchFamily="34" charset="0"/>
              </a:rPr>
              <a:t>“Mi nombre es Sam”,</a:t>
            </a:r>
            <a:r>
              <a:rPr lang="es-ES" sz="2800" i="1">
                <a:latin typeface="Calibri" pitchFamily="34" charset="0"/>
              </a:rPr>
              <a:t> 2001)</a:t>
            </a:r>
            <a:endParaRPr lang="en-US" sz="2800">
              <a:latin typeface="Calibri" pitchFamily="34" charset="0"/>
            </a:endParaRPr>
          </a:p>
        </p:txBody>
      </p:sp>
      <p:pic>
        <p:nvPicPr>
          <p:cNvPr id="18437" name="Mi_nombre_es_sam_parte_6_13 00_02_15-00_02_37 00_00_00-00_00_20.80.wmv">
            <a:hlinkClick r:id="" action="ppaction://media"/>
          </p:cNvPr>
          <p:cNvPicPr>
            <a:picLocks noRot="1" noChangeAspect="1" noChangeArrowheads="1"/>
          </p:cNvPicPr>
          <p:nvPr>
            <a:videoFile r:link="rId1"/>
          </p:nvPr>
        </p:nvPicPr>
        <p:blipFill>
          <a:blip r:embed="rId4"/>
          <a:srcRect/>
          <a:stretch>
            <a:fillRect/>
          </a:stretch>
        </p:blipFill>
        <p:spPr bwMode="auto">
          <a:xfrm>
            <a:off x="1403350" y="1125538"/>
            <a:ext cx="6096000" cy="3505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Horizontal)">
                                      <p:cBhvr>
                                        <p:cTn id="7" dur="500"/>
                                        <p:tgtEl>
                                          <p:spTgt spid="3">
                                            <p:txEl>
                                              <p:pRg st="0" end="0"/>
                                            </p:txEl>
                                          </p:spTgt>
                                        </p:tgtEl>
                                      </p:cBhvr>
                                    </p:animEffect>
                                  </p:childTnLst>
                                </p:cTn>
                              </p:par>
                            </p:childTnLst>
                          </p:cTn>
                        </p:par>
                        <p:par>
                          <p:cTn id="8" fill="hold">
                            <p:stCondLst>
                              <p:cond delay="500"/>
                            </p:stCondLst>
                            <p:childTnLst>
                              <p:par>
                                <p:cTn id="9" presetID="16" presetClass="entr" presetSubtype="26"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Horizont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6" fill="hold" grpId="0" nodeType="after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barn(inHorizontal)">
                                      <p:cBhvr>
                                        <p:cTn id="15" dur="500"/>
                                        <p:tgtEl>
                                          <p:spTgt spid="3">
                                            <p:txEl>
                                              <p:pRg st="7" end="7"/>
                                            </p:txEl>
                                          </p:spTgt>
                                        </p:tgtEl>
                                      </p:cBhvr>
                                    </p:animEffect>
                                  </p:childTnLst>
                                </p:cTn>
                              </p:par>
                            </p:childTnLst>
                          </p:cTn>
                        </p:par>
                        <p:par>
                          <p:cTn id="16" fill="hold">
                            <p:stCondLst>
                              <p:cond delay="1500"/>
                            </p:stCondLst>
                            <p:childTnLst>
                              <p:par>
                                <p:cTn id="17" presetID="16" presetClass="entr" presetSubtype="26" fill="hold" grpId="0" nodeType="after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barn(inHorizontal)">
                                      <p:cBhvr>
                                        <p:cTn id="19" dur="500"/>
                                        <p:tgtEl>
                                          <p:spTgt spid="3">
                                            <p:txEl>
                                              <p:pRg st="8" end="8"/>
                                            </p:txEl>
                                          </p:spTgt>
                                        </p:tgtEl>
                                      </p:cBhvr>
                                    </p:animEffect>
                                  </p:childTnLst>
                                </p:cTn>
                              </p:par>
                            </p:childTnLst>
                          </p:cTn>
                        </p:par>
                        <p:par>
                          <p:cTn id="20" fill="hold">
                            <p:stCondLst>
                              <p:cond delay="2000"/>
                            </p:stCondLst>
                            <p:childTnLst>
                              <p:par>
                                <p:cTn id="21" presetID="1" presetClass="mediacall" presetSubtype="0" fill="hold" nodeType="afterEffect">
                                  <p:stCondLst>
                                    <p:cond delay="0"/>
                                  </p:stCondLst>
                                  <p:childTnLst>
                                    <p:cmd type="call" cmd="playFrom(0.0)">
                                      <p:cBhvr>
                                        <p:cTn id="22" dur="21593" fill="hold"/>
                                        <p:tgtEl>
                                          <p:spTgt spid="1843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23" fill="hold" display="0">
                  <p:stCondLst>
                    <p:cond delay="indefinite"/>
                  </p:stCondLst>
                  <p:endCondLst>
                    <p:cond evt="onNext" delay="0">
                      <p:tgtEl>
                        <p:sldTgt/>
                      </p:tgtEl>
                    </p:cond>
                    <p:cond evt="onPrev" delay="0">
                      <p:tgtEl>
                        <p:sldTgt/>
                      </p:tgtEl>
                    </p:cond>
                  </p:endCondLst>
                </p:cTn>
                <p:tgtEl>
                  <p:spTgt spid="18437"/>
                </p:tgtEl>
              </p:cMediaNode>
            </p:video>
            <p:seq concurrent="1" nextAc="seek">
              <p:cTn id="24" restart="whenNotActive" fill="hold" evtFilter="cancelBubble" nodeType="interactiveSeq">
                <p:stCondLst>
                  <p:cond evt="onClick" delay="0">
                    <p:tgtEl>
                      <p:spTgt spid="18437"/>
                    </p:tgtEl>
                  </p:cond>
                </p:stCondLst>
                <p:endSync evt="end" delay="0">
                  <p:rtn val="all"/>
                </p:endSync>
                <p:childTnLst>
                  <p:par>
                    <p:cTn id="25" fill="hold">
                      <p:stCondLst>
                        <p:cond delay="0"/>
                      </p:stCondLst>
                      <p:childTnLst>
                        <p:par>
                          <p:cTn id="26" fill="hold">
                            <p:stCondLst>
                              <p:cond delay="0"/>
                            </p:stCondLst>
                            <p:childTnLst>
                              <p:par>
                                <p:cTn id="27" presetID="2" presetClass="mediacall" presetSubtype="0" fill="hold" nodeType="clickEffect">
                                  <p:stCondLst>
                                    <p:cond delay="0"/>
                                  </p:stCondLst>
                                  <p:childTnLst>
                                    <p:cmd type="call" cmd="togglePause">
                                      <p:cBhvr>
                                        <p:cTn id="28" dur="1" fill="hold"/>
                                        <p:tgtEl>
                                          <p:spTgt spid="18437"/>
                                        </p:tgtEl>
                                      </p:cBhvr>
                                    </p:cmd>
                                  </p:childTnLst>
                                </p:cTn>
                              </p:par>
                            </p:childTnLst>
                          </p:cTn>
                        </p:par>
                      </p:childTnLst>
                    </p:cTn>
                  </p:par>
                </p:childTnLst>
              </p:cTn>
              <p:nextCondLst>
                <p:cond evt="onClick" delay="0">
                  <p:tgtEl>
                    <p:spTgt spid="18437"/>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31746"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31747" name="Rectangle 2"/>
          <p:cNvSpPr>
            <a:spLocks/>
          </p:cNvSpPr>
          <p:nvPr/>
        </p:nvSpPr>
        <p:spPr bwMode="auto">
          <a:xfrm>
            <a:off x="1116013" y="260350"/>
            <a:ext cx="6019800" cy="609600"/>
          </a:xfrm>
          <a:prstGeom prst="rect">
            <a:avLst/>
          </a:prstGeom>
          <a:noFill/>
          <a:ln w="9525">
            <a:noFill/>
            <a:miter lim="800000"/>
            <a:headEnd/>
            <a:tailEnd/>
          </a:ln>
        </p:spPr>
        <p:txBody>
          <a:bodyPr anchor="ctr"/>
          <a:lstStyle/>
          <a:p>
            <a:pPr algn="ctr" eaLnBrk="0" hangingPunct="0"/>
            <a:r>
              <a:rPr lang="es-ES_tradnl" sz="3600" b="1">
                <a:latin typeface="Calibri" pitchFamily="34" charset="0"/>
              </a:rPr>
              <a:t>Discapacidad y Derechos </a:t>
            </a:r>
            <a:r>
              <a:rPr lang="es-ES_tradnl" sz="3200" b="1">
                <a:latin typeface="Calibri" pitchFamily="34" charset="0"/>
              </a:rPr>
              <a:t>Humanos</a:t>
            </a:r>
            <a:endParaRPr lang="en-US" sz="3200" b="1">
              <a:latin typeface="Calibri" pitchFamily="34" charset="0"/>
            </a:endParaRPr>
          </a:p>
        </p:txBody>
      </p:sp>
      <p:sp>
        <p:nvSpPr>
          <p:cNvPr id="31748" name="Rectangle 3"/>
          <p:cNvSpPr>
            <a:spLocks/>
          </p:cNvSpPr>
          <p:nvPr/>
        </p:nvSpPr>
        <p:spPr bwMode="auto">
          <a:xfrm>
            <a:off x="228600" y="1143000"/>
            <a:ext cx="8015288" cy="5410200"/>
          </a:xfrm>
          <a:prstGeom prst="rect">
            <a:avLst/>
          </a:prstGeom>
          <a:noFill/>
          <a:ln w="9525">
            <a:noFill/>
            <a:miter lim="800000"/>
            <a:headEnd/>
            <a:tailEnd/>
          </a:ln>
        </p:spPr>
        <p:txBody>
          <a:bodyPr/>
          <a:lstStyle/>
          <a:p>
            <a:pPr marL="609600" indent="-609600" algn="ctr" defTabSz="457200" eaLnBrk="0" hangingPunct="0">
              <a:lnSpc>
                <a:spcPct val="80000"/>
              </a:lnSpc>
              <a:spcBef>
                <a:spcPct val="20000"/>
              </a:spcBef>
              <a:buFont typeface="Arial" charset="0"/>
              <a:buNone/>
            </a:pPr>
            <a:r>
              <a:rPr lang="es-ES_tradnl" sz="2000" b="1" u="sng">
                <a:latin typeface="Calibri" pitchFamily="34" charset="0"/>
              </a:rPr>
              <a:t>Artículo 9, CDPD: Accesibilidad</a:t>
            </a:r>
          </a:p>
          <a:p>
            <a:pPr marL="609600" indent="-609600" algn="ctr" defTabSz="457200" eaLnBrk="0" hangingPunct="0">
              <a:lnSpc>
                <a:spcPct val="80000"/>
              </a:lnSpc>
              <a:spcBef>
                <a:spcPct val="20000"/>
              </a:spcBef>
              <a:buFont typeface="Arial" charset="0"/>
              <a:buNone/>
            </a:pPr>
            <a:endParaRPr lang="es-ES_tradnl" sz="2000">
              <a:latin typeface="Calibri" pitchFamily="34" charset="0"/>
            </a:endParaRPr>
          </a:p>
          <a:p>
            <a:pPr marL="609600" indent="-609600" algn="just" defTabSz="457200" eaLnBrk="0" hangingPunct="0">
              <a:lnSpc>
                <a:spcPct val="80000"/>
              </a:lnSpc>
              <a:spcBef>
                <a:spcPct val="20000"/>
              </a:spcBef>
              <a:buFont typeface="Arial" charset="0"/>
              <a:buChar char="•"/>
            </a:pPr>
            <a:r>
              <a:rPr lang="en-US">
                <a:latin typeface="Calibri" pitchFamily="34" charset="0"/>
              </a:rPr>
              <a:t>Los Estados Partes adoptarán medidas pertinentes para asegurar el acceso de las personas con discapacidad, en igualdad de condiciones con las demás, al entorno físico, el transporte, la información y las comunicaciones, incluidos los sistemas y las tecnologías de la información y las comunicaciones, y a otros servicios e instalaciones abiertos al público o de uso público, tanto en zonas urbanas como rurales. </a:t>
            </a:r>
          </a:p>
          <a:p>
            <a:pPr marL="609600" indent="-609600" algn="ctr" defTabSz="457200" eaLnBrk="0" hangingPunct="0">
              <a:spcBef>
                <a:spcPct val="20000"/>
              </a:spcBef>
              <a:buFont typeface="Arial" charset="0"/>
              <a:buNone/>
            </a:pPr>
            <a:r>
              <a:rPr lang="es-ES_tradnl" sz="2000" b="1" u="sng">
                <a:latin typeface="Calibri" pitchFamily="34" charset="0"/>
              </a:rPr>
              <a:t>Artículo 29, CDPD:  </a:t>
            </a:r>
            <a:r>
              <a:rPr lang="en-US" sz="2000" b="1" u="sng">
                <a:latin typeface="Calibri" pitchFamily="34" charset="0"/>
              </a:rPr>
              <a:t>Participación en la vida política y pública</a:t>
            </a:r>
          </a:p>
          <a:p>
            <a:pPr marL="609600" indent="-609600" algn="just" defTabSz="457200" eaLnBrk="0" hangingPunct="0">
              <a:spcBef>
                <a:spcPct val="20000"/>
              </a:spcBef>
              <a:buFont typeface="Arial" charset="0"/>
              <a:buChar char="•"/>
            </a:pPr>
            <a:r>
              <a:rPr lang="en-US">
                <a:latin typeface="Calibri" pitchFamily="34" charset="0"/>
              </a:rPr>
              <a:t>Asegurar que las personas con discapacidad puedan participar plena y efectivamente en la vida política y pública en igualdad de condiciones con las demás, directamente o a través de representantes libremente elegidos, incluidos el derecho y la posibilidad de las personas con discapacidad a votar y ser elegidas</a:t>
            </a:r>
          </a:p>
          <a:p>
            <a:pPr marL="609600" indent="-609600" algn="just" defTabSz="457200" eaLnBrk="0" hangingPunct="0">
              <a:spcBef>
                <a:spcPct val="20000"/>
              </a:spcBef>
              <a:buFont typeface="Arial" charset="0"/>
              <a:buChar char="•"/>
            </a:pPr>
            <a:r>
              <a:rPr lang="en-US">
                <a:latin typeface="Calibri" pitchFamily="34" charset="0"/>
              </a:rPr>
              <a:t>Promover activamente un entorno en el que las personas con discapacidad puedan participar plena y efectivamente en la dirección de los asuntos públicos, sin discriminación y en igualdad de condiciones con las demás, y fomentar su participación en los asuntos públicos.</a:t>
            </a:r>
          </a:p>
          <a:p>
            <a:pPr marL="609600" indent="-609600" algn="just" defTabSz="457200" eaLnBrk="0" hangingPunct="0">
              <a:spcBef>
                <a:spcPct val="20000"/>
              </a:spcBef>
              <a:buFont typeface="Arial" charset="0"/>
              <a:buNone/>
            </a:pPr>
            <a:endParaRPr lang="en-US">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4169" y="3118644"/>
            <a:ext cx="6858000" cy="620712"/>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a:p>
        </p:txBody>
      </p:sp>
      <p:pic>
        <p:nvPicPr>
          <p:cNvPr id="32770" name="Picture 2" descr="C:\Users\IFE\Documents\VII Jornada 2014\JORNADAS-7.png"/>
          <p:cNvPicPr>
            <a:picLocks noChangeAspect="1" noChangeArrowheads="1"/>
          </p:cNvPicPr>
          <p:nvPr/>
        </p:nvPicPr>
        <p:blipFill>
          <a:blip r:embed="rId2"/>
          <a:srcRect/>
          <a:stretch>
            <a:fillRect/>
          </a:stretch>
        </p:blipFill>
        <p:spPr bwMode="auto">
          <a:xfrm>
            <a:off x="7812088" y="5445125"/>
            <a:ext cx="1152525" cy="1328738"/>
          </a:xfrm>
          <a:prstGeom prst="rect">
            <a:avLst/>
          </a:prstGeom>
          <a:noFill/>
          <a:ln w="9525">
            <a:noFill/>
            <a:miter lim="800000"/>
            <a:headEnd/>
            <a:tailEnd/>
          </a:ln>
        </p:spPr>
      </p:pic>
      <p:sp>
        <p:nvSpPr>
          <p:cNvPr id="32771"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D432AEA4-5F04-425E-B416-DD0F32020E9C}" type="slidenum">
              <a:rPr lang="en-US" sz="1400">
                <a:ea typeface="ＭＳ Ｐゴシック"/>
                <a:cs typeface="ＭＳ Ｐゴシック"/>
              </a:rPr>
              <a:pPr algn="r"/>
              <a:t>9</a:t>
            </a:fld>
            <a:endParaRPr lang="en-US" sz="1400">
              <a:ea typeface="ＭＳ Ｐゴシック"/>
              <a:cs typeface="ＭＳ Ｐゴシック"/>
            </a:endParaRPr>
          </a:p>
        </p:txBody>
      </p:sp>
      <p:sp>
        <p:nvSpPr>
          <p:cNvPr id="32772" name="Rectangle 6"/>
          <p:cNvSpPr>
            <a:spLocks noChangeArrowheads="1"/>
          </p:cNvSpPr>
          <p:nvPr/>
        </p:nvSpPr>
        <p:spPr bwMode="auto">
          <a:xfrm>
            <a:off x="3048000" y="1624013"/>
            <a:ext cx="9144000" cy="0"/>
          </a:xfrm>
          <a:prstGeom prst="rect">
            <a:avLst/>
          </a:prstGeom>
          <a:noFill/>
          <a:ln w="9525">
            <a:noFill/>
            <a:miter lim="800000"/>
            <a:headEnd/>
            <a:tailEnd/>
          </a:ln>
        </p:spPr>
        <p:txBody>
          <a:bodyPr>
            <a:spAutoFit/>
          </a:bodyPr>
          <a:lstStyle/>
          <a:p>
            <a:endParaRPr lang="en-US">
              <a:ea typeface="ＭＳ Ｐゴシック"/>
              <a:cs typeface="ＭＳ Ｐゴシック"/>
            </a:endParaRPr>
          </a:p>
        </p:txBody>
      </p:sp>
      <p:sp>
        <p:nvSpPr>
          <p:cNvPr id="6151" name="Rectangle 7"/>
          <p:cNvSpPr>
            <a:spLocks noChangeArrowheads="1"/>
          </p:cNvSpPr>
          <p:nvPr/>
        </p:nvSpPr>
        <p:spPr bwMode="auto">
          <a:xfrm>
            <a:off x="250825" y="1916113"/>
            <a:ext cx="3744913" cy="4681537"/>
          </a:xfrm>
          <a:prstGeom prst="rect">
            <a:avLst/>
          </a:prstGeom>
          <a:noFill/>
          <a:ln w="38100">
            <a:solidFill>
              <a:schemeClr val="accent2"/>
            </a:solidFill>
            <a:miter lim="800000"/>
            <a:headEnd/>
            <a:tailEnd/>
          </a:ln>
        </p:spPr>
        <p:txBody>
          <a:bodyPr/>
          <a:lstStyle/>
          <a:p>
            <a:r>
              <a:rPr lang="fr-FR" sz="2400" b="1">
                <a:latin typeface="Calibri" pitchFamily="34" charset="0"/>
                <a:ea typeface="ＭＳ Ｐゴシック"/>
                <a:cs typeface="ＭＳ Ｐゴシック"/>
              </a:rPr>
              <a:t>«Modelo médico»</a:t>
            </a:r>
          </a:p>
          <a:p>
            <a:pPr>
              <a:lnSpc>
                <a:spcPct val="80000"/>
              </a:lnSpc>
            </a:pPr>
            <a:endParaRPr lang="fr-FR" sz="1600" b="1">
              <a:latin typeface="Calibri" pitchFamily="34" charset="0"/>
              <a:ea typeface="ＭＳ Ｐゴシック"/>
              <a:cs typeface="ＭＳ Ｐゴシック"/>
            </a:endParaRPr>
          </a:p>
          <a:p>
            <a:pPr>
              <a:buFontTx/>
              <a:buChar char="•"/>
            </a:pPr>
            <a:r>
              <a:rPr lang="fr-FR">
                <a:latin typeface="Calibri" pitchFamily="34" charset="0"/>
                <a:ea typeface="ＭＳ Ｐゴシック"/>
                <a:cs typeface="ＭＳ Ｐゴシック"/>
              </a:rPr>
              <a:t> El « problema » está en la persona.</a:t>
            </a:r>
          </a:p>
          <a:p>
            <a:endParaRPr lang="fr-FR" sz="1400">
              <a:latin typeface="Calibri" pitchFamily="34" charset="0"/>
              <a:ea typeface="ＭＳ Ｐゴシック"/>
              <a:cs typeface="ＭＳ Ｐゴシック"/>
            </a:endParaRPr>
          </a:p>
          <a:p>
            <a:pPr>
              <a:buFontTx/>
              <a:buChar char="•"/>
            </a:pPr>
            <a:r>
              <a:rPr lang="fr-FR">
                <a:latin typeface="Calibri" pitchFamily="34" charset="0"/>
                <a:ea typeface="ＭＳ Ｐゴシック"/>
                <a:cs typeface="ＭＳ Ｐゴシック"/>
              </a:rPr>
              <a:t> Discapacidad es la consecuencia directa de la deficiencia. </a:t>
            </a:r>
          </a:p>
          <a:p>
            <a:pPr>
              <a:lnSpc>
                <a:spcPct val="80000"/>
              </a:lnSpc>
            </a:pPr>
            <a:endParaRPr lang="fr-FR">
              <a:latin typeface="Calibri" pitchFamily="34" charset="0"/>
              <a:ea typeface="ＭＳ Ｐゴシック"/>
              <a:cs typeface="ＭＳ Ｐゴシック"/>
            </a:endParaRPr>
          </a:p>
          <a:p>
            <a:pPr>
              <a:buFontTx/>
              <a:buChar char="•"/>
            </a:pPr>
            <a:r>
              <a:rPr lang="fr-FR">
                <a:latin typeface="Calibri" pitchFamily="34" charset="0"/>
                <a:ea typeface="ＭＳ Ｐゴシック"/>
                <a:cs typeface="ＭＳ Ｐゴシック"/>
              </a:rPr>
              <a:t>  Discapacidad es un problema que tiene que ver únicamente con la salud </a:t>
            </a:r>
          </a:p>
          <a:p>
            <a:endParaRPr lang="fr-FR">
              <a:latin typeface="Calibri" pitchFamily="34" charset="0"/>
              <a:ea typeface="ＭＳ Ｐゴシック"/>
              <a:cs typeface="ＭＳ Ｐゴシック"/>
            </a:endParaRPr>
          </a:p>
          <a:p>
            <a:pPr>
              <a:buFontTx/>
              <a:buChar char="•"/>
            </a:pPr>
            <a:r>
              <a:rPr lang="fr-FR">
                <a:latin typeface="Calibri" pitchFamily="34" charset="0"/>
                <a:ea typeface="ＭＳ Ｐゴシック"/>
                <a:cs typeface="ＭＳ Ｐゴシック"/>
              </a:rPr>
              <a:t> Soluciones son diseñadas por </a:t>
            </a:r>
            <a:r>
              <a:rPr lang="es-NI">
                <a:latin typeface="Calibri" pitchFamily="34" charset="0"/>
                <a:ea typeface="ＭＳ Ｐゴシック"/>
                <a:cs typeface="ＭＳ Ｐゴシック"/>
              </a:rPr>
              <a:t>expertos</a:t>
            </a:r>
            <a:r>
              <a:rPr lang="fr-FR">
                <a:latin typeface="Calibri" pitchFamily="34" charset="0"/>
                <a:ea typeface="ＭＳ Ｐゴシック"/>
                <a:cs typeface="ＭＳ Ｐゴシック"/>
              </a:rPr>
              <a:t> sobre la base de un diagnóstico </a:t>
            </a:r>
          </a:p>
          <a:p>
            <a:pPr>
              <a:lnSpc>
                <a:spcPct val="80000"/>
              </a:lnSpc>
            </a:pPr>
            <a:endParaRPr lang="fr-FR">
              <a:latin typeface="Calibri" pitchFamily="34" charset="0"/>
              <a:ea typeface="ＭＳ Ｐゴシック"/>
              <a:cs typeface="ＭＳ Ｐゴシック"/>
            </a:endParaRPr>
          </a:p>
          <a:p>
            <a:pPr>
              <a:buFontTx/>
              <a:buChar char="•"/>
            </a:pPr>
            <a:r>
              <a:rPr lang="fr-FR">
                <a:latin typeface="Calibri" pitchFamily="34" charset="0"/>
                <a:ea typeface="ＭＳ Ｐゴシック"/>
                <a:cs typeface="ＭＳ Ｐゴシック"/>
              </a:rPr>
              <a:t> </a:t>
            </a:r>
            <a:r>
              <a:rPr lang="fr-FR" b="1" u="sng">
                <a:latin typeface="Calibri" pitchFamily="34" charset="0"/>
                <a:ea typeface="ＭＳ Ｐゴシック"/>
                <a:cs typeface="ＭＳ Ｐゴシック"/>
              </a:rPr>
              <a:t>Enfoque</a:t>
            </a:r>
            <a:r>
              <a:rPr lang="fr-FR">
                <a:latin typeface="Calibri" pitchFamily="34" charset="0"/>
                <a:ea typeface="ＭＳ Ｐゴシック"/>
                <a:cs typeface="ＭＳ Ｐゴシック"/>
              </a:rPr>
              <a:t>: Eliminar o curar la discapacidad: « normalizar ».</a:t>
            </a:r>
            <a:r>
              <a:rPr lang="fr-FR">
                <a:solidFill>
                  <a:schemeClr val="accent2"/>
                </a:solidFill>
                <a:latin typeface="Calibri" pitchFamily="34" charset="0"/>
                <a:ea typeface="ＭＳ Ｐゴシック"/>
                <a:cs typeface="ＭＳ Ｐゴシック"/>
              </a:rPr>
              <a:t> </a:t>
            </a:r>
          </a:p>
        </p:txBody>
      </p:sp>
      <p:sp>
        <p:nvSpPr>
          <p:cNvPr id="32774" name="Rectangle 8"/>
          <p:cNvSpPr>
            <a:spLocks noChangeArrowheads="1"/>
          </p:cNvSpPr>
          <p:nvPr/>
        </p:nvSpPr>
        <p:spPr bwMode="auto">
          <a:xfrm>
            <a:off x="1258888" y="0"/>
            <a:ext cx="6335712" cy="754063"/>
          </a:xfrm>
          <a:prstGeom prst="rect">
            <a:avLst/>
          </a:prstGeom>
          <a:noFill/>
          <a:ln w="38100">
            <a:noFill/>
            <a:miter lim="800000"/>
            <a:headEnd/>
            <a:tailEnd/>
          </a:ln>
        </p:spPr>
        <p:txBody>
          <a:bodyPr anchor="ctr"/>
          <a:lstStyle/>
          <a:p>
            <a:pPr algn="ctr"/>
            <a:r>
              <a:rPr lang="fr-FR" sz="2000" b="1">
                <a:latin typeface="Calibri" pitchFamily="34" charset="0"/>
                <a:ea typeface="ＭＳ Ｐゴシック"/>
                <a:cs typeface="ＭＳ Ｐゴシック"/>
              </a:rPr>
              <a:t>Desde una visión médica a una visión social de la discapacidad: 2 Principales modelos opuestos</a:t>
            </a:r>
          </a:p>
        </p:txBody>
      </p:sp>
      <p:sp>
        <p:nvSpPr>
          <p:cNvPr id="32775" name="Rectangle 10"/>
          <p:cNvSpPr>
            <a:spLocks noChangeArrowheads="1"/>
          </p:cNvSpPr>
          <p:nvPr/>
        </p:nvSpPr>
        <p:spPr bwMode="auto">
          <a:xfrm>
            <a:off x="0" y="6581775"/>
            <a:ext cx="6096000" cy="276225"/>
          </a:xfrm>
          <a:prstGeom prst="rect">
            <a:avLst/>
          </a:prstGeom>
          <a:noFill/>
          <a:ln w="9525">
            <a:noFill/>
            <a:miter lim="800000"/>
            <a:headEnd/>
            <a:tailEnd/>
          </a:ln>
        </p:spPr>
        <p:txBody>
          <a:bodyPr anchor="ctr"/>
          <a:lstStyle/>
          <a:p>
            <a:pPr algn="ctr"/>
            <a:r>
              <a:rPr lang="fr-FR" sz="1000">
                <a:latin typeface="Calibri" pitchFamily="34" charset="0"/>
                <a:ea typeface="ＭＳ Ｐゴシック"/>
                <a:cs typeface="ＭＳ Ｐゴシック"/>
              </a:rPr>
              <a:t>Adapted from Rioux, 1997 - Cité par Interactif déc 2002  - Understanding disability : look, then act</a:t>
            </a:r>
          </a:p>
        </p:txBody>
      </p:sp>
      <p:sp>
        <p:nvSpPr>
          <p:cNvPr id="32776" name="Rectangle 11"/>
          <p:cNvSpPr>
            <a:spLocks noChangeArrowheads="1"/>
          </p:cNvSpPr>
          <p:nvPr/>
        </p:nvSpPr>
        <p:spPr bwMode="auto">
          <a:xfrm>
            <a:off x="228600" y="1004888"/>
            <a:ext cx="3767138" cy="792162"/>
          </a:xfrm>
          <a:prstGeom prst="rect">
            <a:avLst/>
          </a:prstGeom>
          <a:solidFill>
            <a:srgbClr val="000080"/>
          </a:solidFill>
          <a:ln w="25400">
            <a:solidFill>
              <a:schemeClr val="accent1"/>
            </a:solidFill>
            <a:miter lim="800000"/>
            <a:headEnd/>
            <a:tailEnd/>
          </a:ln>
        </p:spPr>
        <p:txBody>
          <a:bodyPr anchor="ctr"/>
          <a:lstStyle/>
          <a:p>
            <a:pPr algn="ctr"/>
            <a:r>
              <a:rPr lang="fr-FR" sz="2000" b="1">
                <a:solidFill>
                  <a:schemeClr val="bg1"/>
                </a:solidFill>
                <a:latin typeface="Calibri" pitchFamily="34" charset="0"/>
                <a:ea typeface="ＭＳ Ｐゴシック"/>
                <a:cs typeface="ＭＳ Ｐゴシック"/>
              </a:rPr>
              <a:t>Discapacidad vista como patología del </a:t>
            </a:r>
            <a:r>
              <a:rPr lang="fr-FR" sz="2000" b="1">
                <a:solidFill>
                  <a:srgbClr val="FFFF00"/>
                </a:solidFill>
                <a:latin typeface="Calibri" pitchFamily="34" charset="0"/>
                <a:ea typeface="ＭＳ Ｐゴシック"/>
                <a:cs typeface="ＭＳ Ｐゴシック"/>
              </a:rPr>
              <a:t>individuo</a:t>
            </a:r>
          </a:p>
        </p:txBody>
      </p:sp>
      <p:sp>
        <p:nvSpPr>
          <p:cNvPr id="32777" name="Rectangle 12"/>
          <p:cNvSpPr>
            <a:spLocks noChangeArrowheads="1"/>
          </p:cNvSpPr>
          <p:nvPr/>
        </p:nvSpPr>
        <p:spPr bwMode="auto">
          <a:xfrm>
            <a:off x="4787900" y="1004888"/>
            <a:ext cx="3671888" cy="792162"/>
          </a:xfrm>
          <a:prstGeom prst="rect">
            <a:avLst/>
          </a:prstGeom>
          <a:solidFill>
            <a:srgbClr val="000080"/>
          </a:solidFill>
          <a:ln w="25400">
            <a:solidFill>
              <a:schemeClr val="accent1"/>
            </a:solidFill>
            <a:miter lim="800000"/>
            <a:headEnd/>
            <a:tailEnd/>
          </a:ln>
        </p:spPr>
        <p:txBody>
          <a:bodyPr anchor="ctr"/>
          <a:lstStyle/>
          <a:p>
            <a:pPr algn="ctr"/>
            <a:r>
              <a:rPr lang="fr-FR" sz="2000" b="1">
                <a:solidFill>
                  <a:schemeClr val="bg1"/>
                </a:solidFill>
                <a:latin typeface="Calibri" pitchFamily="34" charset="0"/>
                <a:ea typeface="ＭＳ Ｐゴシック"/>
                <a:cs typeface="ＭＳ Ｐゴシック"/>
              </a:rPr>
              <a:t>Discapacidad vista como patología de la </a:t>
            </a:r>
            <a:r>
              <a:rPr lang="fr-FR" sz="2000" b="1">
                <a:solidFill>
                  <a:srgbClr val="FFFF00"/>
                </a:solidFill>
                <a:latin typeface="Calibri" pitchFamily="34" charset="0"/>
                <a:ea typeface="ＭＳ Ｐゴシック"/>
                <a:cs typeface="ＭＳ Ｐゴシック"/>
              </a:rPr>
              <a:t>sociedad</a:t>
            </a:r>
          </a:p>
        </p:txBody>
      </p:sp>
      <p:sp>
        <p:nvSpPr>
          <p:cNvPr id="6157" name="AutoShape 13"/>
          <p:cNvSpPr>
            <a:spLocks noChangeArrowheads="1"/>
          </p:cNvSpPr>
          <p:nvPr/>
        </p:nvSpPr>
        <p:spPr bwMode="auto">
          <a:xfrm>
            <a:off x="3952875" y="1293813"/>
            <a:ext cx="1304925" cy="3810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040 h 21600"/>
              <a:gd name="T14" fmla="*/ 18933 w 21600"/>
              <a:gd name="T15" fmla="*/ 16560 h 21600"/>
            </a:gdLst>
            <a:ahLst/>
            <a:cxnLst>
              <a:cxn ang="T8">
                <a:pos x="T0" y="T1"/>
              </a:cxn>
              <a:cxn ang="T9">
                <a:pos x="T2" y="T3"/>
              </a:cxn>
              <a:cxn ang="T10">
                <a:pos x="T4" y="T5"/>
              </a:cxn>
              <a:cxn ang="T11">
                <a:pos x="T6" y="T7"/>
              </a:cxn>
            </a:cxnLst>
            <a:rect l="T12" t="T13" r="T14" b="T15"/>
            <a:pathLst>
              <a:path w="21600" h="21600">
                <a:moveTo>
                  <a:pt x="16600" y="0"/>
                </a:moveTo>
                <a:lnTo>
                  <a:pt x="16600" y="5040"/>
                </a:lnTo>
                <a:lnTo>
                  <a:pt x="3375" y="5040"/>
                </a:lnTo>
                <a:lnTo>
                  <a:pt x="3375" y="16560"/>
                </a:lnTo>
                <a:lnTo>
                  <a:pt x="16600" y="16560"/>
                </a:lnTo>
                <a:lnTo>
                  <a:pt x="16600" y="21600"/>
                </a:lnTo>
                <a:lnTo>
                  <a:pt x="21600" y="10800"/>
                </a:lnTo>
                <a:close/>
              </a:path>
              <a:path w="21600" h="21600">
                <a:moveTo>
                  <a:pt x="1350" y="5040"/>
                </a:moveTo>
                <a:lnTo>
                  <a:pt x="1350" y="16560"/>
                </a:lnTo>
                <a:lnTo>
                  <a:pt x="2700" y="16560"/>
                </a:lnTo>
                <a:lnTo>
                  <a:pt x="2700" y="5040"/>
                </a:lnTo>
                <a:close/>
              </a:path>
              <a:path w="21600" h="21600">
                <a:moveTo>
                  <a:pt x="0" y="5040"/>
                </a:moveTo>
                <a:lnTo>
                  <a:pt x="0" y="16560"/>
                </a:lnTo>
                <a:lnTo>
                  <a:pt x="675" y="16560"/>
                </a:lnTo>
                <a:lnTo>
                  <a:pt x="675" y="5040"/>
                </a:lnTo>
                <a:close/>
              </a:path>
            </a:pathLst>
          </a:custGeom>
          <a:solidFill>
            <a:srgbClr val="00FFFF"/>
          </a:solidFill>
          <a:ln w="9525">
            <a:solidFill>
              <a:schemeClr val="tx1"/>
            </a:solidFill>
            <a:miter lim="800000"/>
            <a:headEnd/>
            <a:tailEnd/>
          </a:ln>
        </p:spPr>
        <p:txBody>
          <a:bodyPr wrap="none" anchor="ctr"/>
          <a:lstStyle/>
          <a:p>
            <a:endParaRPr lang="en-US"/>
          </a:p>
        </p:txBody>
      </p:sp>
      <p:sp>
        <p:nvSpPr>
          <p:cNvPr id="6158" name="Rectangle 14"/>
          <p:cNvSpPr>
            <a:spLocks noChangeArrowheads="1"/>
          </p:cNvSpPr>
          <p:nvPr/>
        </p:nvSpPr>
        <p:spPr bwMode="auto">
          <a:xfrm>
            <a:off x="4211638" y="1916113"/>
            <a:ext cx="4248150" cy="4716462"/>
          </a:xfrm>
          <a:prstGeom prst="rect">
            <a:avLst/>
          </a:prstGeom>
          <a:noFill/>
          <a:ln w="38100">
            <a:solidFill>
              <a:schemeClr val="accent2"/>
            </a:solidFill>
            <a:miter lim="800000"/>
            <a:headEnd/>
            <a:tailEnd/>
          </a:ln>
        </p:spPr>
        <p:txBody>
          <a:bodyPr/>
          <a:lstStyle/>
          <a:p>
            <a:r>
              <a:rPr lang="fr-FR" sz="2400" b="1">
                <a:latin typeface="Calibri" pitchFamily="34" charset="0"/>
                <a:ea typeface="ＭＳ Ｐゴシック"/>
                <a:cs typeface="ＭＳ Ｐゴシック"/>
              </a:rPr>
              <a:t>«Modelo social» </a:t>
            </a:r>
          </a:p>
          <a:p>
            <a:pPr>
              <a:lnSpc>
                <a:spcPct val="80000"/>
              </a:lnSpc>
            </a:pPr>
            <a:endParaRPr lang="fr-FR" sz="1600" b="1">
              <a:latin typeface="Calibri" pitchFamily="34" charset="0"/>
              <a:ea typeface="ＭＳ Ｐゴシック"/>
              <a:cs typeface="ＭＳ Ｐゴシック"/>
            </a:endParaRPr>
          </a:p>
          <a:p>
            <a:pPr>
              <a:buFontTx/>
              <a:buChar char="•"/>
            </a:pPr>
            <a:r>
              <a:rPr lang="fr-FR">
                <a:latin typeface="Calibri" pitchFamily="34" charset="0"/>
                <a:ea typeface="ＭＳ Ｐゴシック"/>
                <a:cs typeface="ＭＳ Ｐゴシック"/>
              </a:rPr>
              <a:t> El problema está principalmente en el ambiente y en la sociedad, en general. </a:t>
            </a:r>
          </a:p>
          <a:p>
            <a:pPr>
              <a:lnSpc>
                <a:spcPct val="80000"/>
              </a:lnSpc>
            </a:pPr>
            <a:endParaRPr lang="fr-FR">
              <a:latin typeface="Calibri" pitchFamily="34" charset="0"/>
              <a:ea typeface="ＭＳ Ｐゴシック"/>
              <a:cs typeface="ＭＳ Ｐゴシック"/>
            </a:endParaRPr>
          </a:p>
          <a:p>
            <a:pPr>
              <a:buFontTx/>
              <a:buChar char="•"/>
            </a:pPr>
            <a:r>
              <a:rPr lang="fr-FR">
                <a:latin typeface="Calibri" pitchFamily="34" charset="0"/>
                <a:ea typeface="ＭＳ Ｐゴシック"/>
                <a:cs typeface="ＭＳ Ｐゴシック"/>
              </a:rPr>
              <a:t> Discapacidad es la consecuencia directa de limitaciones sociales en accesibilidad y en equiparación de oportunidades. </a:t>
            </a:r>
          </a:p>
          <a:p>
            <a:pPr>
              <a:buFontTx/>
              <a:buChar char="•"/>
            </a:pPr>
            <a:r>
              <a:rPr lang="fr-FR">
                <a:latin typeface="Calibri" pitchFamily="34" charset="0"/>
                <a:ea typeface="ＭＳ Ｐゴシック"/>
                <a:cs typeface="ＭＳ Ｐゴシック"/>
              </a:rPr>
              <a:t> Discapacidad es un tema de derechos humano. </a:t>
            </a:r>
          </a:p>
          <a:p>
            <a:pPr>
              <a:lnSpc>
                <a:spcPct val="90000"/>
              </a:lnSpc>
              <a:buFontTx/>
              <a:buChar char="•"/>
            </a:pPr>
            <a:r>
              <a:rPr lang="fr-FR">
                <a:latin typeface="Calibri" pitchFamily="34" charset="0"/>
                <a:ea typeface="ＭＳ Ｐゴシック"/>
                <a:cs typeface="ＭＳ Ｐゴシック"/>
              </a:rPr>
              <a:t> Las  PcD debe participar en el diseño de las soluciones</a:t>
            </a:r>
          </a:p>
          <a:p>
            <a:pPr>
              <a:lnSpc>
                <a:spcPct val="90000"/>
              </a:lnSpc>
            </a:pPr>
            <a:r>
              <a:rPr lang="fr-FR" b="1" u="sng">
                <a:latin typeface="Calibri" pitchFamily="34" charset="0"/>
                <a:ea typeface="ＭＳ Ｐゴシック"/>
                <a:cs typeface="ＭＳ Ｐゴシック"/>
              </a:rPr>
              <a:t>Enfoque</a:t>
            </a:r>
            <a:r>
              <a:rPr lang="fr-FR">
                <a:latin typeface="Calibri" pitchFamily="34" charset="0"/>
                <a:ea typeface="ＭＳ Ｐゴシック"/>
                <a:cs typeface="ＭＳ Ｐゴシック"/>
              </a:rPr>
              <a:t>: Eliminación de barreras físicas, sociales, políticas, económicas. </a:t>
            </a:r>
            <a:r>
              <a:rPr lang="fr-FR" i="1">
                <a:latin typeface="Calibri" pitchFamily="34" charset="0"/>
                <a:ea typeface="ＭＳ Ｐゴシック"/>
                <a:cs typeface="ＭＳ Ｐゴシック"/>
              </a:rPr>
              <a:t>PcD son consideradas como ciudadanos. Tal como son. Perspectiva de DERECHOS HUMANOS.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6151"/>
                                        </p:tgtEl>
                                        <p:attrNameLst>
                                          <p:attrName>style.visibility</p:attrName>
                                        </p:attrNameLst>
                                      </p:cBhvr>
                                      <p:to>
                                        <p:strVal val="visible"/>
                                      </p:to>
                                    </p:set>
                                  </p:childTnLst>
                                </p:cTn>
                              </p:par>
                            </p:childTnLst>
                          </p:cTn>
                        </p:par>
                        <p:par>
                          <p:cTn id="7" fill="hold">
                            <p:stCondLst>
                              <p:cond delay="500"/>
                            </p:stCondLst>
                            <p:childTnLst>
                              <p:par>
                                <p:cTn id="8" presetID="2" presetClass="entr" presetSubtype="8" fill="hold" grpId="0" nodeType="afterEffect">
                                  <p:stCondLst>
                                    <p:cond delay="0"/>
                                  </p:stCondLst>
                                  <p:childTnLst>
                                    <p:set>
                                      <p:cBhvr>
                                        <p:cTn id="9" dur="1" fill="hold">
                                          <p:stCondLst>
                                            <p:cond delay="0"/>
                                          </p:stCondLst>
                                        </p:cTn>
                                        <p:tgtEl>
                                          <p:spTgt spid="6157"/>
                                        </p:tgtEl>
                                        <p:attrNameLst>
                                          <p:attrName>style.visibility</p:attrName>
                                        </p:attrNameLst>
                                      </p:cBhvr>
                                      <p:to>
                                        <p:strVal val="visible"/>
                                      </p:to>
                                    </p:set>
                                    <p:anim calcmode="lin" valueType="num">
                                      <p:cBhvr additive="base">
                                        <p:cTn id="10" dur="500" fill="hold"/>
                                        <p:tgtEl>
                                          <p:spTgt spid="6157"/>
                                        </p:tgtEl>
                                        <p:attrNameLst>
                                          <p:attrName>ppt_x</p:attrName>
                                        </p:attrNameLst>
                                      </p:cBhvr>
                                      <p:tavLst>
                                        <p:tav tm="0">
                                          <p:val>
                                            <p:strVal val="0-#ppt_w/2"/>
                                          </p:val>
                                        </p:tav>
                                        <p:tav tm="100000">
                                          <p:val>
                                            <p:strVal val="#ppt_x"/>
                                          </p:val>
                                        </p:tav>
                                      </p:tavLst>
                                    </p:anim>
                                    <p:anim calcmode="lin" valueType="num">
                                      <p:cBhvr additive="base">
                                        <p:cTn id="11" dur="500" fill="hold"/>
                                        <p:tgtEl>
                                          <p:spTgt spid="6157"/>
                                        </p:tgtEl>
                                        <p:attrNameLst>
                                          <p:attrName>ppt_y</p:attrName>
                                        </p:attrNameLst>
                                      </p:cBhvr>
                                      <p:tavLst>
                                        <p:tav tm="0">
                                          <p:val>
                                            <p:strVal val="#ppt_y"/>
                                          </p:val>
                                        </p:tav>
                                        <p:tav tm="100000">
                                          <p:val>
                                            <p:strVal val="#ppt_y"/>
                                          </p:val>
                                        </p:tav>
                                      </p:tavLst>
                                    </p:anim>
                                  </p:childTnLst>
                                </p:cTn>
                              </p:par>
                            </p:childTnLst>
                          </p:cTn>
                        </p:par>
                        <p:par>
                          <p:cTn id="12" fill="hold">
                            <p:stCondLst>
                              <p:cond delay="1000"/>
                            </p:stCondLst>
                            <p:childTnLst>
                              <p:par>
                                <p:cTn id="13" presetID="15" presetClass="entr" presetSubtype="0" fill="hold" grpId="0" nodeType="afterEffect">
                                  <p:stCondLst>
                                    <p:cond delay="0"/>
                                  </p:stCondLst>
                                  <p:childTnLst>
                                    <p:set>
                                      <p:cBhvr>
                                        <p:cTn id="14" dur="1" fill="hold">
                                          <p:stCondLst>
                                            <p:cond delay="0"/>
                                          </p:stCondLst>
                                        </p:cTn>
                                        <p:tgtEl>
                                          <p:spTgt spid="6158"/>
                                        </p:tgtEl>
                                        <p:attrNameLst>
                                          <p:attrName>style.visibility</p:attrName>
                                        </p:attrNameLst>
                                      </p:cBhvr>
                                      <p:to>
                                        <p:strVal val="visible"/>
                                      </p:to>
                                    </p:set>
                                    <p:anim calcmode="lin" valueType="num">
                                      <p:cBhvr>
                                        <p:cTn id="15" dur="500" fill="hold"/>
                                        <p:tgtEl>
                                          <p:spTgt spid="6158"/>
                                        </p:tgtEl>
                                        <p:attrNameLst>
                                          <p:attrName>ppt_w</p:attrName>
                                        </p:attrNameLst>
                                      </p:cBhvr>
                                      <p:tavLst>
                                        <p:tav tm="0">
                                          <p:val>
                                            <p:fltVal val="0"/>
                                          </p:val>
                                        </p:tav>
                                        <p:tav tm="100000">
                                          <p:val>
                                            <p:strVal val="#ppt_w"/>
                                          </p:val>
                                        </p:tav>
                                      </p:tavLst>
                                    </p:anim>
                                    <p:anim calcmode="lin" valueType="num">
                                      <p:cBhvr>
                                        <p:cTn id="16" dur="500" fill="hold"/>
                                        <p:tgtEl>
                                          <p:spTgt spid="6158"/>
                                        </p:tgtEl>
                                        <p:attrNameLst>
                                          <p:attrName>ppt_h</p:attrName>
                                        </p:attrNameLst>
                                      </p:cBhvr>
                                      <p:tavLst>
                                        <p:tav tm="0">
                                          <p:val>
                                            <p:fltVal val="0"/>
                                          </p:val>
                                        </p:tav>
                                        <p:tav tm="100000">
                                          <p:val>
                                            <p:strVal val="#ppt_h"/>
                                          </p:val>
                                        </p:tav>
                                      </p:tavLst>
                                    </p:anim>
                                    <p:anim calcmode="lin" valueType="num">
                                      <p:cBhvr>
                                        <p:cTn id="17" dur="500" fill="hold"/>
                                        <p:tgtEl>
                                          <p:spTgt spid="6158"/>
                                        </p:tgtEl>
                                        <p:attrNameLst>
                                          <p:attrName>ppt_x</p:attrName>
                                        </p:attrNameLst>
                                      </p:cBhvr>
                                      <p:tavLst>
                                        <p:tav tm="0" fmla="#ppt_x+(cos(-2*pi*(1-$))*-#ppt_x-sin(-2*pi*(1-$))*(1-#ppt_y))*(1-$)">
                                          <p:val>
                                            <p:fltVal val="0"/>
                                          </p:val>
                                        </p:tav>
                                        <p:tav tm="100000">
                                          <p:val>
                                            <p:fltVal val="1"/>
                                          </p:val>
                                        </p:tav>
                                      </p:tavLst>
                                    </p:anim>
                                    <p:anim calcmode="lin" valueType="num">
                                      <p:cBhvr>
                                        <p:cTn id="18" dur="500" fill="hold"/>
                                        <p:tgtEl>
                                          <p:spTgt spid="615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animBg="1" autoUpdateAnimBg="0"/>
      <p:bldP spid="6157" grpId="0" animBg="1"/>
      <p:bldP spid="6158"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1400</Words>
  <Application>Microsoft Office PowerPoint</Application>
  <PresentationFormat>On-screen Show (4:3)</PresentationFormat>
  <Paragraphs>202</Paragraphs>
  <Slides>21</Slides>
  <Notes>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ＭＳ Ｐゴシック</vt:lpstr>
      <vt:lpstr>Verdana</vt:lpstr>
      <vt:lpstr>Times New Roman</vt:lpstr>
      <vt:lpstr>Wingdings</vt: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IFE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Gibbran Montero</dc:creator>
  <cp:lastModifiedBy>%username%</cp:lastModifiedBy>
  <cp:revision>17</cp:revision>
  <dcterms:created xsi:type="dcterms:W3CDTF">2014-09-03T22:56:58Z</dcterms:created>
  <dcterms:modified xsi:type="dcterms:W3CDTF">2014-09-17T23:02:50Z</dcterms:modified>
</cp:coreProperties>
</file>